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Ref idx="minor">
          <a:srgbClr val="FFFFFF"/>
        </a:fontRef>
        <a:srgbClr val="FFFFFF"/>
      </a:tcTxStyle>
      <a:tcStyle>
        <a:tcBdr>
          <a:left>
            <a:ln w="3175" cap="flat">
              <a:solidFill>
                <a:srgbClr val="FDF6DA"/>
              </a:solidFill>
              <a:prstDash val="solid"/>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3175"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3175" cap="flat">
              <a:solidFill>
                <a:srgbClr val="BDBBB3"/>
              </a:solidFill>
              <a:prstDash val="solid"/>
              <a:miter lim="400000"/>
            </a:ln>
          </a:top>
          <a:bottom>
            <a:ln w="3175" cap="flat">
              <a:solidFill>
                <a:srgbClr val="BDBBB3"/>
              </a:solidFill>
              <a:prstDash val="solid"/>
              <a:miter lim="400000"/>
            </a:ln>
          </a:bottom>
          <a:insideH>
            <a:ln w="3175"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0" name="Shape 150"/>
          <p:cNvSpPr/>
          <p:nvPr>
            <p:ph type="sldImg"/>
          </p:nvPr>
        </p:nvSpPr>
        <p:spPr>
          <a:xfrm>
            <a:off x="1143000" y="685800"/>
            <a:ext cx="4572000" cy="3429000"/>
          </a:xfrm>
          <a:prstGeom prst="rect">
            <a:avLst/>
          </a:prstGeom>
        </p:spPr>
        <p:txBody>
          <a:bodyPr/>
          <a:lstStyle/>
          <a:p>
            <a:pPr/>
          </a:p>
        </p:txBody>
      </p:sp>
      <p:sp>
        <p:nvSpPr>
          <p:cNvPr id="151" name="Shape 1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marL="273326" indent="-273326">
              <a:spcBef>
                <a:spcPts val="1200"/>
              </a:spcBef>
              <a:buClr>
                <a:srgbClr val="BEBEBE"/>
              </a:buClr>
              <a:buSzPct val="125000"/>
              <a:buChar char="•"/>
            </a:pPr>
            <a:r>
              <a:t>Change to “Word of God testifies for a period of 1,260 years; the suppression of the Bible by the church of Rome which led to the Reformation.”</a:t>
            </a:r>
          </a:p>
          <a:p>
            <a:pPr marL="273326" indent="-273326">
              <a:spcBef>
                <a:spcPts val="1200"/>
              </a:spcBef>
              <a:buClr>
                <a:srgbClr val="BEBEBE"/>
              </a:buClr>
              <a:buSzPct val="125000"/>
              <a:buChar char="•"/>
            </a:pPr>
            <a:r>
              <a:t>~ Mid 3rd Century - Early 16th century</a:t>
            </a:r>
          </a:p>
          <a:p>
            <a:pPr lvl="1" marL="844826" indent="-273326">
              <a:spcBef>
                <a:spcPts val="1200"/>
              </a:spcBef>
              <a:buClr>
                <a:srgbClr val="BEBEBE"/>
              </a:buClr>
              <a:buSzPct val="125000"/>
              <a:buChar char="•"/>
            </a:pPr>
            <a:r>
              <a:t>Persecutions under Decius (249-251) and Diocletian (303-311) were the worst ever faced by Christians under Rome</a:t>
            </a:r>
          </a:p>
          <a:p>
            <a:pPr lvl="1" marL="844826" indent="-273326">
              <a:spcBef>
                <a:spcPts val="1200"/>
              </a:spcBef>
              <a:buClr>
                <a:srgbClr val="BEBEBE"/>
              </a:buClr>
              <a:buSzPct val="125000"/>
              <a:buChar char="•"/>
            </a:pPr>
            <a:r>
              <a:t>Common for copies of the Scriptures to be burned</a:t>
            </a:r>
          </a:p>
          <a:p>
            <a:pPr lvl="2" marL="1416326" indent="-273326">
              <a:spcBef>
                <a:spcPts val="1200"/>
              </a:spcBef>
              <a:buClr>
                <a:srgbClr val="BEBEBE"/>
              </a:buClr>
              <a:buSzPct val="125000"/>
              <a:buChar char="•"/>
            </a:pPr>
            <a:r>
              <a:t>This is why we have precious few copies before the mid-fourth century AD</a:t>
            </a:r>
          </a:p>
          <a:p>
            <a:pPr lvl="2" marL="1416326" indent="-273326">
              <a:spcBef>
                <a:spcPts val="1200"/>
              </a:spcBef>
              <a:buClr>
                <a:srgbClr val="BEBEBE"/>
              </a:buClr>
              <a:buSzPct val="125000"/>
              <a:buChar char="•"/>
            </a:pPr>
            <a:r>
              <a:t>Beast was attacking and harassing the witnesses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Revelation 12:3-6 And another sign appeared in heaven: behold, a great, fiery red dragon having seven heads and ten horns, and seven diadems on his heads. [4] His tail drew a third of the stars of heaven and threw them to the earth. And the dragon stood before the woman who was ready to give birth, to devour her Child as soon as it was born. [5] She bore a male Child who was to rule all nations with a rod of iron. And her Child was caught up to God and His throne. [6] Then the woman fled into the wilderness, where she has a place prepared by God, that they should feed her there one thousand two hundred and sixty days.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marL="273326" indent="-273326">
              <a:spcBef>
                <a:spcPts val="1200"/>
              </a:spcBef>
              <a:buClr>
                <a:srgbClr val="BEBEBE"/>
              </a:buClr>
              <a:buSzPct val="125000"/>
              <a:buChar char="•"/>
            </a:pPr>
            <a:r>
              <a:t>“fiery red dragon”	Satan – see verse 9</a:t>
            </a:r>
          </a:p>
          <a:p>
            <a:pPr lvl="1" marL="844826" indent="-273326">
              <a:spcBef>
                <a:spcPts val="1200"/>
              </a:spcBef>
              <a:buClr>
                <a:srgbClr val="BEBEBE"/>
              </a:buClr>
              <a:buSzPct val="125000"/>
              <a:buChar char="•"/>
            </a:pPr>
            <a:r>
              <a:t>Operates under different forms or using different agencies.</a:t>
            </a:r>
          </a:p>
          <a:p>
            <a:pPr lvl="1" marL="844826" indent="-273326">
              <a:spcBef>
                <a:spcPts val="1200"/>
              </a:spcBef>
              <a:buClr>
                <a:srgbClr val="BEBEBE"/>
              </a:buClr>
              <a:buSzPct val="125000"/>
              <a:buChar char="•"/>
            </a:pPr>
            <a:r>
              <a:t>In this case, he was using the Roman empire to accomplish his purpose.</a:t>
            </a:r>
          </a:p>
          <a:p>
            <a:pPr marL="273326" indent="-273326">
              <a:spcBef>
                <a:spcPts val="1200"/>
              </a:spcBef>
              <a:buClr>
                <a:srgbClr val="BEBEBE"/>
              </a:buClr>
              <a:buSzPct val="125000"/>
              <a:buChar char="•"/>
            </a:pPr>
            <a:r>
              <a:t>“seven heads and ten horns, and seven diadems on his heads” — we’ll discuss these in chapter 13</a:t>
            </a:r>
          </a:p>
          <a:p>
            <a:pPr marL="273326" indent="-273326">
              <a:spcBef>
                <a:spcPts val="1200"/>
              </a:spcBef>
              <a:buClr>
                <a:srgbClr val="BEBEBE"/>
              </a:buClr>
              <a:buSzPct val="125000"/>
              <a:buChar char="•"/>
            </a:pPr>
            <a:r>
              <a:t>“a third of the stars of heaven”</a:t>
            </a:r>
          </a:p>
          <a:p>
            <a:pPr lvl="1" marL="844826" indent="-273326">
              <a:spcBef>
                <a:spcPts val="1200"/>
              </a:spcBef>
              <a:buClr>
                <a:srgbClr val="BEBEBE"/>
              </a:buClr>
              <a:buSzPct val="125000"/>
              <a:buChar char="•"/>
            </a:pPr>
            <a:r>
              <a:t>Stars are individuals, in this case, those from heaven – the angels.</a:t>
            </a:r>
          </a:p>
          <a:p>
            <a:pPr lvl="2" marL="1416326" indent="-273326">
              <a:spcBef>
                <a:spcPts val="1200"/>
              </a:spcBef>
              <a:buClr>
                <a:srgbClr val="BEBEBE"/>
              </a:buClr>
              <a:buSzPct val="125000"/>
              <a:buChar char="•"/>
            </a:pPr>
            <a:r>
              <a:t>Job 38:7, “When the morning stars sang together, And all the sons of God shouted for joy?”</a:t>
            </a:r>
          </a:p>
          <a:p>
            <a:pPr lvl="2" marL="1416326" indent="-273326">
              <a:spcBef>
                <a:spcPts val="1200"/>
              </a:spcBef>
              <a:buClr>
                <a:srgbClr val="BEBEBE"/>
              </a:buClr>
              <a:buSzPct val="125000"/>
              <a:buChar char="•"/>
            </a:pPr>
            <a:r>
              <a:t>Revelation 1:20: the angels of the seven churches.</a:t>
            </a:r>
          </a:p>
          <a:p>
            <a:pPr lvl="1" marL="844826" indent="-273326">
              <a:spcBef>
                <a:spcPts val="1200"/>
              </a:spcBef>
              <a:buClr>
                <a:srgbClr val="BEBEBE"/>
              </a:buClr>
              <a:buSzPct val="125000"/>
              <a:buChar char="•"/>
            </a:pPr>
            <a:r>
              <a:t>The devil took with him one-third of the angels of heaven.</a:t>
            </a:r>
          </a:p>
          <a:p>
            <a:pPr lvl="2" marL="1416326" indent="-273326">
              <a:spcBef>
                <a:spcPts val="1200"/>
              </a:spcBef>
              <a:buClr>
                <a:srgbClr val="BEBEBE"/>
              </a:buClr>
              <a:buSzPct val="125000"/>
              <a:buChar char="•"/>
            </a:pPr>
            <a:r>
              <a:t>2 Peter 2:4, “For if God did not spare the angels who sinned, but cast them down to hell and delivered them into chains of darkness, to be reserved for judgment;”</a:t>
            </a:r>
          </a:p>
          <a:p>
            <a:pPr lvl="2" marL="1416326" indent="-273326">
              <a:spcBef>
                <a:spcPts val="1200"/>
              </a:spcBef>
              <a:buClr>
                <a:srgbClr val="BEBEBE"/>
              </a:buClr>
              <a:buSzPct val="125000"/>
              <a:buChar char="•"/>
            </a:pPr>
            <a:r>
              <a:t>Jude 1:6, “And the angels who did not keep their proper domain, but left their own abode, He has reserved in everlasting chains under darkness for the judgment of the great day;”</a:t>
            </a:r>
          </a:p>
          <a:p>
            <a:pPr marL="273326" indent="-273326">
              <a:spcBef>
                <a:spcPts val="1200"/>
              </a:spcBef>
              <a:buClr>
                <a:srgbClr val="BEBEBE"/>
              </a:buClr>
              <a:buSzPct val="125000"/>
              <a:buChar char="•"/>
            </a:pPr>
            <a:r>
              <a:t>“dragon stood before the woman...to devour her Child as soon as it was born” - Satan carefully placed himself in a position where he could put an end to this child.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marL="273326" indent="-273326">
              <a:spcBef>
                <a:spcPts val="1200"/>
              </a:spcBef>
              <a:buClr>
                <a:srgbClr val="BEBEBE"/>
              </a:buClr>
              <a:buSzPct val="125000"/>
              <a:buChar char="•"/>
            </a:pPr>
            <a:r>
              <a:t>He will “rule all nations with a rod of iron” (verse 5)</a:t>
            </a:r>
          </a:p>
          <a:p>
            <a:pPr lvl="1" marL="844826" indent="-273326">
              <a:spcBef>
                <a:spcPts val="1200"/>
              </a:spcBef>
              <a:buClr>
                <a:srgbClr val="BEBEBE"/>
              </a:buClr>
              <a:buSzPct val="125000"/>
              <a:buChar char="•"/>
            </a:pPr>
            <a:r>
              <a:t>Psalms 2:9, “You shall break them with a rod of iron; You shall dash them to pieces like a potter's vessel.”</a:t>
            </a:r>
          </a:p>
          <a:p>
            <a:pPr lvl="1" marL="844826" indent="-273326">
              <a:spcBef>
                <a:spcPts val="1200"/>
              </a:spcBef>
              <a:buClr>
                <a:srgbClr val="BEBEBE"/>
              </a:buClr>
              <a:buSzPct val="125000"/>
              <a:buChar char="•"/>
            </a:pPr>
            <a:r>
              <a:t>Isaiah 11:4, “But with righteousness He shall judge the poor, And decide with equity for the meek of the earth; He shall strike the earth with the rod of His mouth, And with the breath of His lips He shall slay the wicked.”</a:t>
            </a:r>
          </a:p>
          <a:p>
            <a:pPr lvl="1" marL="844826" indent="-273326">
              <a:spcBef>
                <a:spcPts val="1200"/>
              </a:spcBef>
              <a:buClr>
                <a:srgbClr val="BEBEBE"/>
              </a:buClr>
              <a:buSzPct val="125000"/>
              <a:buChar char="•"/>
            </a:pPr>
            <a:r>
              <a:t>Revelation 19:15, “Now out of His mouth goes a sharp sword, that with it He should strike the nations. And He Himself will rule them with a rod of iron. He Himself treads the winepress of the fierceness and wrath of Almighty God.”</a:t>
            </a:r>
          </a:p>
          <a:p>
            <a:pPr marL="273326" indent="-273326">
              <a:spcBef>
                <a:spcPts val="1200"/>
              </a:spcBef>
              <a:buClr>
                <a:srgbClr val="BEBEBE"/>
              </a:buClr>
              <a:buSzPct val="125000"/>
              <a:buChar char="•"/>
            </a:pPr>
            <a:r>
              <a:t>Jesus was the seed of woman</a:t>
            </a:r>
          </a:p>
          <a:p>
            <a:pPr lvl="1" marL="844826" indent="-273326">
              <a:spcBef>
                <a:spcPts val="1200"/>
              </a:spcBef>
              <a:buClr>
                <a:srgbClr val="BEBEBE"/>
              </a:buClr>
              <a:buSzPct val="125000"/>
              <a:buChar char="•"/>
            </a:pPr>
            <a:r>
              <a:t>Genesis 3:15, “And I will put enmity Between you and the woman, And between your seed and her Seed; He shall bruise your head, And you shall bruise His heel.”</a:t>
            </a:r>
          </a:p>
          <a:p>
            <a:pPr lvl="1" marL="844826" indent="-273326">
              <a:spcBef>
                <a:spcPts val="1200"/>
              </a:spcBef>
              <a:buClr>
                <a:srgbClr val="BEBEBE"/>
              </a:buClr>
              <a:buSzPct val="125000"/>
              <a:buChar char="•"/>
            </a:pPr>
            <a:r>
              <a:t>Galatians 4:4,”But when the fullness of the time had come, God sent forth His Son, born of a woman, born under the law,”</a:t>
            </a:r>
          </a:p>
          <a:p>
            <a:pPr lvl="1" marL="844826" indent="-273326">
              <a:spcBef>
                <a:spcPts val="1200"/>
              </a:spcBef>
              <a:buClr>
                <a:srgbClr val="BEBEBE"/>
              </a:buClr>
              <a:buSzPct val="125000"/>
              <a:buChar char="•"/>
            </a:pPr>
            <a:r>
              <a:t>Isaiah 7:14, “Therefore the Lord Himself will give you a sign: Behold, the virgin shall conceive and bear a Son, and shall call His name Immanuel.”</a:t>
            </a:r>
          </a:p>
          <a:p>
            <a:pPr marL="273326" indent="-273326">
              <a:spcBef>
                <a:spcPts val="1200"/>
              </a:spcBef>
              <a:buClr>
                <a:srgbClr val="BEBEBE"/>
              </a:buClr>
              <a:buSzPct val="125000"/>
              <a:buChar char="•"/>
            </a:pPr>
            <a:r>
              <a:t>Jesus is the seed of Abraham through David.</a:t>
            </a:r>
          </a:p>
          <a:p>
            <a:pPr lvl="1" marL="844826" indent="-273326">
              <a:spcBef>
                <a:spcPts val="1200"/>
              </a:spcBef>
              <a:buClr>
                <a:srgbClr val="BEBEBE"/>
              </a:buClr>
              <a:buSzPct val="125000"/>
              <a:buChar char="•"/>
            </a:pPr>
            <a:r>
              <a:t>Galatians 3:16 Now to Abraham and his Seed were the promises made. He does not say, "And to seeds," as of many, but as of one, "AND TO YOUR SEED," who is Christ.</a:t>
            </a:r>
          </a:p>
          <a:p>
            <a:pPr lvl="1" marL="844826" indent="-273326">
              <a:spcBef>
                <a:spcPts val="1200"/>
              </a:spcBef>
              <a:buClr>
                <a:srgbClr val="BEBEBE"/>
              </a:buClr>
              <a:buSzPct val="125000"/>
              <a:buChar char="•"/>
            </a:pPr>
            <a:r>
              <a:t>Isaiah 11:1, “There shall come forth a Rod from the stem of Jesse, And a Branch shall grow out of his roots.”</a:t>
            </a:r>
          </a:p>
          <a:p>
            <a:pPr lvl="1" marL="844826" indent="-273326">
              <a:spcBef>
                <a:spcPts val="1200"/>
              </a:spcBef>
              <a:buClr>
                <a:srgbClr val="BEBEBE"/>
              </a:buClr>
              <a:buSzPct val="125000"/>
              <a:buChar char="•"/>
            </a:pPr>
            <a:r>
              <a:t>Revelation 5:5, “Behold, the Lion of the tribe of Judah, the Root of David, has prevailed to open the scroll and to loose its seven seals.”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marL="273326" indent="-273326">
              <a:spcBef>
                <a:spcPts val="1200"/>
              </a:spcBef>
              <a:buClr>
                <a:srgbClr val="BEBEBE"/>
              </a:buClr>
              <a:buSzPct val="125000"/>
              <a:buChar char="•"/>
            </a:pPr>
            <a:r>
              <a:t>“dragon stood before the woman...to devour her Child as soon as it was born” – Matthew 2:1-19: Satan uses Herod in an attempt to kill Jesus as a child.</a:t>
            </a:r>
          </a:p>
          <a:p>
            <a:pPr marL="273326" indent="-273326">
              <a:spcBef>
                <a:spcPts val="1200"/>
              </a:spcBef>
              <a:buClr>
                <a:srgbClr val="BEBEBE"/>
              </a:buClr>
              <a:buSzPct val="125000"/>
              <a:buChar char="•"/>
            </a:pPr>
            <a:r>
              <a:t>The crucifixion was orchestrated by Satan</a:t>
            </a:r>
          </a:p>
          <a:p>
            <a:pPr lvl="1" marL="844826" indent="-273326">
              <a:spcBef>
                <a:spcPts val="1200"/>
              </a:spcBef>
              <a:buClr>
                <a:srgbClr val="BEBEBE"/>
              </a:buClr>
              <a:buSzPct val="125000"/>
              <a:buChar char="•"/>
            </a:pPr>
            <a:r>
              <a:t>Luke 22:3, “Then Satan entered Judas, surnamed Iscariot, who was numbered among the twelve.”</a:t>
            </a:r>
          </a:p>
          <a:p>
            <a:pPr lvl="1" marL="844826" indent="-273326">
              <a:spcBef>
                <a:spcPts val="1200"/>
              </a:spcBef>
              <a:buClr>
                <a:srgbClr val="BEBEBE"/>
              </a:buClr>
              <a:buSzPct val="125000"/>
              <a:buChar char="•"/>
            </a:pPr>
            <a:r>
              <a:t>Luke 22:53, “When I was with you daily in the temple, you did not try to seize Me. But this is your hour, and the power of darkness.”</a:t>
            </a:r>
          </a:p>
          <a:p>
            <a:pPr lvl="1" marL="844826" indent="-273326">
              <a:spcBef>
                <a:spcPts val="1200"/>
              </a:spcBef>
              <a:buClr>
                <a:srgbClr val="BEBEBE"/>
              </a:buClr>
              <a:buSzPct val="125000"/>
              <a:buChar char="•"/>
            </a:pPr>
            <a:r>
              <a:t>John 14:30, “I will no longer talk much with you, for the ruler of this world is coming, and he has nothing in Me.”</a:t>
            </a:r>
          </a:p>
          <a:p>
            <a:pPr marL="273326" indent="-273326">
              <a:spcBef>
                <a:spcPts val="1200"/>
              </a:spcBef>
              <a:buClr>
                <a:srgbClr val="BEBEBE"/>
              </a:buClr>
              <a:buSzPct val="125000"/>
              <a:buChar char="•"/>
            </a:pPr>
            <a:r>
              <a:t>“And her Child was caught up to God and His throne”</a:t>
            </a:r>
          </a:p>
          <a:p>
            <a:pPr lvl="1" marL="844826" indent="-273326">
              <a:spcBef>
                <a:spcPts val="1200"/>
              </a:spcBef>
              <a:buClr>
                <a:srgbClr val="BEBEBE"/>
              </a:buClr>
              <a:buSzPct val="125000"/>
              <a:buChar char="•"/>
            </a:pPr>
            <a:r>
              <a:t>The resurrection and glorification of Christ</a:t>
            </a:r>
          </a:p>
          <a:p>
            <a:pPr lvl="1" marL="844826" indent="-273326">
              <a:spcBef>
                <a:spcPts val="1200"/>
              </a:spcBef>
              <a:buClr>
                <a:srgbClr val="BEBEBE"/>
              </a:buClr>
              <a:buSzPct val="125000"/>
              <a:buChar char="•"/>
            </a:pPr>
            <a:r>
              <a:t>Ephesians 1:20-21, “which He worked in Christ when He raised Him from the dead and seated Him at His right hand in the heavenly places, [21] far above all principality and power and might and dominion, and every name that is named, not only in this age but also in that which is to come.”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spcBef>
                <a:spcPts val="1200"/>
              </a:spcBef>
            </a:pPr>
            <a:r>
              <a:t>By the early Middle Ages, Biblical Christianity disappears from the pages of history.</a:t>
            </a:r>
          </a:p>
          <a:p>
            <a:pPr marL="273326" indent="-273326">
              <a:spcBef>
                <a:spcPts val="1200"/>
              </a:spcBef>
              <a:buClr>
                <a:srgbClr val="BEBEBE"/>
              </a:buClr>
              <a:buSzPct val="125000"/>
              <a:buChar char="•"/>
            </a:pPr>
            <a:r>
              <a:t>During the second and third centuries, the eldership transformed.</a:t>
            </a:r>
          </a:p>
          <a:p>
            <a:pPr lvl="1" marL="844826" indent="-273326">
              <a:spcBef>
                <a:spcPts val="1200"/>
              </a:spcBef>
              <a:buClr>
                <a:srgbClr val="BEBEBE"/>
              </a:buClr>
              <a:buSzPct val="125000"/>
              <a:buChar char="•"/>
            </a:pPr>
            <a:r>
              <a:t>The New Testament shows us elders as equals.</a:t>
            </a:r>
          </a:p>
          <a:p>
            <a:pPr lvl="1" marL="844826" indent="-273326">
              <a:spcBef>
                <a:spcPts val="1200"/>
              </a:spcBef>
              <a:buClr>
                <a:srgbClr val="BEBEBE"/>
              </a:buClr>
              <a:buSzPct val="125000"/>
              <a:buChar char="•"/>
            </a:pPr>
            <a:r>
              <a:t>This changed to one man as the head of the eldership (a bishop) </a:t>
            </a:r>
          </a:p>
          <a:p>
            <a:pPr lvl="1" marL="844826" indent="-273326">
              <a:spcBef>
                <a:spcPts val="1200"/>
              </a:spcBef>
              <a:buClr>
                <a:srgbClr val="BEBEBE"/>
              </a:buClr>
              <a:buSzPct val="125000"/>
              <a:buChar char="•"/>
            </a:pPr>
            <a:r>
              <a:t>This further transformed to one man who was the head over several churches (the bishop of a diocese).</a:t>
            </a:r>
          </a:p>
          <a:p>
            <a:pPr lvl="1" marL="844826" indent="-273326">
              <a:spcBef>
                <a:spcPts val="1200"/>
              </a:spcBef>
              <a:buClr>
                <a:srgbClr val="BEBEBE"/>
              </a:buClr>
              <a:buSzPct val="125000"/>
              <a:buChar char="•"/>
            </a:pPr>
            <a:r>
              <a:t>By the early third century, elders began to be identified as priests.</a:t>
            </a:r>
          </a:p>
          <a:p>
            <a:pPr marL="273326" indent="-273326">
              <a:spcBef>
                <a:spcPts val="1200"/>
              </a:spcBef>
              <a:buClr>
                <a:srgbClr val="BEBEBE"/>
              </a:buClr>
              <a:buSzPct val="125000"/>
              <a:buChar char="•"/>
            </a:pPr>
            <a:r>
              <a:t>Infant baptism became the norm by the fifth and sixth centuries.</a:t>
            </a:r>
          </a:p>
          <a:p>
            <a:pPr marL="273326" indent="-273326">
              <a:spcBef>
                <a:spcPts val="1200"/>
              </a:spcBef>
              <a:buClr>
                <a:srgbClr val="BEBEBE"/>
              </a:buClr>
              <a:buSzPct val="125000"/>
              <a:buChar char="•"/>
            </a:pPr>
            <a:r>
              <a:t>Greek was the common language of the Roman Empire, but the Latin-speaking element grew in the third century; by the fourth century, the liturgy was conducted entirely in Latin.</a:t>
            </a:r>
          </a:p>
          <a:p>
            <a:pPr marL="273326" indent="-273326">
              <a:spcBef>
                <a:spcPts val="1200"/>
              </a:spcBef>
              <a:buClr>
                <a:srgbClr val="BEBEBE"/>
              </a:buClr>
              <a:buSzPct val="125000"/>
              <a:buChar char="•"/>
            </a:pPr>
            <a:r>
              <a:t>Fourth-century bishops began embracing the idea that through the benediction, a priest miraculously changed the bread and wine into the literal body and blood of Jesus.</a:t>
            </a:r>
          </a:p>
          <a:p>
            <a:pPr marL="273326" indent="-273326">
              <a:spcBef>
                <a:spcPts val="1200"/>
              </a:spcBef>
              <a:buClr>
                <a:srgbClr val="BEBEBE"/>
              </a:buClr>
              <a:buSzPct val="125000"/>
              <a:buChar char="•"/>
            </a:pPr>
            <a:r>
              <a:t>The monastic movement gained steam in Israel’s deserts and wilderness regions in the third and fourth centuries.</a:t>
            </a:r>
          </a:p>
          <a:p>
            <a:pPr marL="273326" indent="-273326">
              <a:spcBef>
                <a:spcPts val="1200"/>
              </a:spcBef>
              <a:buClr>
                <a:srgbClr val="BEBEBE"/>
              </a:buClr>
              <a:buSzPct val="125000"/>
              <a:buChar char="•"/>
            </a:pPr>
            <a:r>
              <a:t>By the time Rome fell in 476 A.D., the prevailing version of Christianity practiced by millions of people in Europe, Asia, and Africa, held little resemblance to the church of the New Testament.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Revelation 12:7-9 And war broke out in heaven: Michael and his angels fought with the dragon; and the dragon and his angels fought, [8] but they did not prevail, nor was a place found for them in heaven any longer. [9] So the great dragon was cast out, that serpent of old, called the Devil and Satan, who deceives the whole world; he was cast to the earth, and his angels were cast out with him.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marL="273326" indent="-273326">
              <a:spcBef>
                <a:spcPts val="1200"/>
              </a:spcBef>
              <a:buClr>
                <a:srgbClr val="BEBEBE"/>
              </a:buClr>
              <a:buSzPct val="125000"/>
              <a:buChar char="•"/>
            </a:pPr>
            <a:r>
              <a:t>12:5-6 describe how things played out on earth</a:t>
            </a:r>
          </a:p>
          <a:p>
            <a:pPr marL="273326" indent="-273326">
              <a:spcBef>
                <a:spcPts val="1200"/>
              </a:spcBef>
              <a:buClr>
                <a:srgbClr val="BEBEBE"/>
              </a:buClr>
              <a:buSzPct val="125000"/>
              <a:buChar char="•"/>
            </a:pPr>
            <a:r>
              <a:t>12:7-9 describe how things played out in heaven</a:t>
            </a:r>
          </a:p>
          <a:p>
            <a:pPr marL="273326" indent="-273326">
              <a:spcBef>
                <a:spcPts val="1200"/>
              </a:spcBef>
              <a:buClr>
                <a:srgbClr val="BEBEBE"/>
              </a:buClr>
              <a:buSzPct val="125000"/>
              <a:buChar char="•"/>
            </a:pPr>
            <a:r>
              <a:t>Spiritual conflicts parallel earthly conflicts – e.g. 2 Kings 6:8-23.</a:t>
            </a:r>
          </a:p>
          <a:p>
            <a:pPr lvl="1" marL="844826" indent="-273326">
              <a:spcBef>
                <a:spcPts val="1200"/>
              </a:spcBef>
              <a:buClr>
                <a:srgbClr val="BEBEBE"/>
              </a:buClr>
              <a:buSzPct val="125000"/>
              <a:buChar char="•"/>
            </a:pPr>
            <a:r>
              <a:t>Elisha is surrounded by the Syrian army</a:t>
            </a:r>
          </a:p>
          <a:p>
            <a:pPr lvl="1" marL="844826" indent="-273326">
              <a:spcBef>
                <a:spcPts val="1200"/>
              </a:spcBef>
              <a:buClr>
                <a:srgbClr val="BEBEBE"/>
              </a:buClr>
              <a:buSzPct val="125000"/>
              <a:buChar char="•"/>
            </a:pPr>
            <a:r>
              <a:t>God opens Gehazi’s eyes to see the army of angels surrounding the Syrian army.</a:t>
            </a:r>
          </a:p>
          <a:p>
            <a:pPr marL="273326" indent="-273326">
              <a:spcBef>
                <a:spcPts val="1200"/>
              </a:spcBef>
              <a:buClr>
                <a:srgbClr val="BEBEBE"/>
              </a:buClr>
              <a:buSzPct val="125000"/>
              <a:buChar char="•"/>
            </a:pPr>
            <a:r>
              <a:t>Ephesians 6:11-12,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a:t>
            </a:r>
          </a:p>
          <a:p>
            <a:pPr marL="273326" indent="-273326">
              <a:spcBef>
                <a:spcPts val="1200"/>
              </a:spcBef>
              <a:buClr>
                <a:srgbClr val="BEBEBE"/>
              </a:buClr>
              <a:buSzPct val="125000"/>
              <a:buChar char="•"/>
            </a:pPr>
            <a:r>
              <a:t>The devil’s attempts to kill Jesus on earth parallel the war in heaven between the heavenly hosts and the demons.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spcBef>
                <a:spcPts val="1200"/>
              </a:spcBef>
            </a:pPr>
            <a:r>
              <a:t>“Michael and his angels”</a:t>
            </a:r>
          </a:p>
          <a:p>
            <a:pPr marL="273326" indent="-273326">
              <a:spcBef>
                <a:spcPts val="1200"/>
              </a:spcBef>
              <a:buClr>
                <a:srgbClr val="BEBEBE"/>
              </a:buClr>
              <a:buSzPct val="125000"/>
              <a:buChar char="•"/>
            </a:pPr>
            <a:r>
              <a:t>Michael is an archangel: Jude 1:9, “Michael the archangel.”</a:t>
            </a:r>
          </a:p>
          <a:p>
            <a:pPr lvl="1" marL="844826" indent="-273326">
              <a:spcBef>
                <a:spcPts val="1200"/>
              </a:spcBef>
              <a:buClr>
                <a:srgbClr val="BEBEBE"/>
              </a:buClr>
              <a:buSzPct val="125000"/>
              <a:buChar char="•"/>
            </a:pPr>
            <a:r>
              <a:t>Arch- comes from the Greek word arche which means ruler or prince.</a:t>
            </a:r>
          </a:p>
          <a:p>
            <a:pPr lvl="1" marL="844826" indent="-273326">
              <a:spcBef>
                <a:spcPts val="1200"/>
              </a:spcBef>
              <a:buClr>
                <a:srgbClr val="BEBEBE"/>
              </a:buClr>
              <a:buSzPct val="125000"/>
              <a:buChar char="•"/>
            </a:pPr>
            <a:r>
              <a:t>So Michael is a ruler or prince of angels.</a:t>
            </a:r>
          </a:p>
          <a:p>
            <a:pPr marL="273326" indent="-273326">
              <a:spcBef>
                <a:spcPts val="1200"/>
              </a:spcBef>
              <a:buClr>
                <a:srgbClr val="BEBEBE"/>
              </a:buClr>
              <a:buSzPct val="125000"/>
              <a:buChar char="•"/>
            </a:pPr>
            <a:r>
              <a:t>Typically associated with God’s people</a:t>
            </a:r>
          </a:p>
          <a:p>
            <a:pPr lvl="1" marL="844826" indent="-273326">
              <a:spcBef>
                <a:spcPts val="1200"/>
              </a:spcBef>
              <a:buClr>
                <a:srgbClr val="BEBEBE"/>
              </a:buClr>
              <a:buSzPct val="125000"/>
              <a:buChar char="•"/>
            </a:pPr>
            <a:r>
              <a:t>Daniel 10:13 But the prince of the kingdom of Persia withstood me twenty-one days; and behold, Michael, one of the chief princes, came to help me, for I had been left alone there with the kings of Persia.</a:t>
            </a:r>
          </a:p>
          <a:p>
            <a:pPr lvl="1" marL="844826" indent="-273326">
              <a:spcBef>
                <a:spcPts val="1200"/>
              </a:spcBef>
              <a:buClr>
                <a:srgbClr val="BEBEBE"/>
              </a:buClr>
              <a:buSzPct val="125000"/>
              <a:buChar char="•"/>
            </a:pPr>
            <a:r>
              <a:t>Daniel 10:21 But I will tell you what is noted in the Scripture of Truth. (No one upholds me against these, except Michael your prince.</a:t>
            </a:r>
          </a:p>
          <a:p>
            <a:pPr lvl="1" marL="844826" indent="-273326">
              <a:spcBef>
                <a:spcPts val="1200"/>
              </a:spcBef>
              <a:buClr>
                <a:srgbClr val="BEBEBE"/>
              </a:buClr>
              <a:buSzPct val="125000"/>
              <a:buChar char="•"/>
            </a:pPr>
            <a:r>
              <a:t>Daniel 12:1 "At that time Michael shall stand up, The great prince who stands watch over the sons of your people; And there shall be a time of trouble, Such as never was since there was a nation, Even to that time. And at that time your people shall be delivered, Every one who is found written in the book.</a:t>
            </a:r>
          </a:p>
          <a:p>
            <a:pPr marL="273326" indent="-273326">
              <a:spcBef>
                <a:spcPts val="1200"/>
              </a:spcBef>
              <a:buClr>
                <a:srgbClr val="BEBEBE"/>
              </a:buClr>
              <a:buSzPct val="125000"/>
              <a:buChar char="•"/>
            </a:pPr>
            <a:r>
              <a:t>Equivalent to Satan in authority and power.</a:t>
            </a:r>
          </a:p>
          <a:p>
            <a:pPr lvl="1" marL="844826" indent="-273326">
              <a:spcBef>
                <a:spcPts val="1200"/>
              </a:spcBef>
              <a:buClr>
                <a:srgbClr val="BEBEBE"/>
              </a:buClr>
              <a:buSzPct val="125000"/>
              <a:buChar char="•"/>
            </a:pPr>
            <a:r>
              <a:t>John 16:11, “of judgment, because the ruler of this world is judged” – “ruler” comes from the Greek word archon</a:t>
            </a:r>
          </a:p>
          <a:p>
            <a:pPr lvl="1" marL="844826" indent="-273326">
              <a:spcBef>
                <a:spcPts val="1200"/>
              </a:spcBef>
              <a:buClr>
                <a:srgbClr val="BEBEBE"/>
              </a:buClr>
              <a:buSzPct val="125000"/>
              <a:buChar char="•"/>
            </a:pPr>
            <a:r>
              <a:t>Jude 1:9: Michael contended “with the devil, when he disputed about the body of Moses, dared not bring against him a reviling accusation, but said, "The Lord rebuke you!"</a:t>
            </a:r>
          </a:p>
          <a:p>
            <a:pPr marL="273326" indent="-273326">
              <a:spcBef>
                <a:spcPts val="1200"/>
              </a:spcBef>
              <a:buClr>
                <a:srgbClr val="BEBEBE"/>
              </a:buClr>
              <a:buSzPct val="125000"/>
              <a:buChar char="•"/>
            </a:pPr>
            <a:r>
              <a:t>In both Revelation 12:7-9 and Jude 9, Michael prevailed in his conflicts with Satan.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p>
            <a:pPr>
              <a:spcBef>
                <a:spcPts val="1200"/>
              </a:spcBef>
            </a:pPr>
            <a:r>
              <a:t>“the great dragon…the serpent of old…the Devil and Satan”</a:t>
            </a:r>
          </a:p>
          <a:p>
            <a:pPr marL="273326" indent="-273326">
              <a:spcBef>
                <a:spcPts val="1200"/>
              </a:spcBef>
              <a:buClr>
                <a:srgbClr val="BEBEBE"/>
              </a:buClr>
              <a:buSzPct val="125000"/>
              <a:buChar char="•"/>
            </a:pPr>
            <a:r>
              <a:t>Symbolized by a great dragon and by a “serpent” – how he appeared to Adam and Eve in the Garden of Eden</a:t>
            </a:r>
          </a:p>
          <a:p>
            <a:pPr marL="273326" indent="-273326">
              <a:spcBef>
                <a:spcPts val="1200"/>
              </a:spcBef>
              <a:buClr>
                <a:srgbClr val="BEBEBE"/>
              </a:buClr>
              <a:buSzPct val="125000"/>
              <a:buChar char="•"/>
            </a:pPr>
            <a:r>
              <a:t>“Devil,” Greek diabolos - false accuser, slanderer; the Devil was granted an audience with God to accuse people of wrong-doing.</a:t>
            </a:r>
          </a:p>
          <a:p>
            <a:pPr lvl="1" marL="844826" indent="-273326">
              <a:spcBef>
                <a:spcPts val="1200"/>
              </a:spcBef>
              <a:buClr>
                <a:srgbClr val="BEBEBE"/>
              </a:buClr>
              <a:buSzPct val="125000"/>
              <a:buChar char="•"/>
            </a:pPr>
            <a:r>
              <a:t>Job 1:9-10, “Does Job fear God for nothing? [10] Have You not made a hedge around him, around his household, and around all that he has on every side? You have blessed the work of his hands, and his possessions have increased in the land.”</a:t>
            </a:r>
          </a:p>
          <a:p>
            <a:pPr lvl="1" marL="844826" indent="-273326">
              <a:spcBef>
                <a:spcPts val="1200"/>
              </a:spcBef>
              <a:buClr>
                <a:srgbClr val="BEBEBE"/>
              </a:buClr>
              <a:buSzPct val="125000"/>
              <a:buChar char="•"/>
            </a:pPr>
            <a:r>
              <a:t>Job 2:4-5, “Skin for skin! Yes, all that a man has he will give for his life. [5] But stretch out Your hand now, and touch his bone and his flesh, and he will surely curse You to Your face!”</a:t>
            </a:r>
          </a:p>
          <a:p>
            <a:pPr lvl="1" marL="844826" indent="-273326">
              <a:spcBef>
                <a:spcPts val="1200"/>
              </a:spcBef>
              <a:buClr>
                <a:srgbClr val="BEBEBE"/>
              </a:buClr>
              <a:buSzPct val="125000"/>
              <a:buChar char="•"/>
            </a:pPr>
            <a:r>
              <a:t>Zechariah 3:1, “Then he showed me Joshua the high priest standing before the Angel of the LORD, and Satan standing at his right hand to oppose him.”</a:t>
            </a:r>
          </a:p>
          <a:p>
            <a:pPr lvl="1" marL="844826" indent="-273326">
              <a:spcBef>
                <a:spcPts val="1200"/>
              </a:spcBef>
              <a:buClr>
                <a:srgbClr val="BEBEBE"/>
              </a:buClr>
              <a:buSzPct val="125000"/>
              <a:buChar char="•"/>
            </a:pPr>
            <a:r>
              <a:t>Revelation 12:10, “for the accuser of our brethren, who accused them before our God day and night…”</a:t>
            </a:r>
          </a:p>
          <a:p>
            <a:pPr marL="273326" indent="-273326">
              <a:spcBef>
                <a:spcPts val="1200"/>
              </a:spcBef>
              <a:buClr>
                <a:srgbClr val="BEBEBE"/>
              </a:buClr>
              <a:buSzPct val="125000"/>
              <a:buChar char="•"/>
            </a:pPr>
            <a:r>
              <a:t>“Satan,” Greek, satanas - adversary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spcBef>
                <a:spcPts val="1200"/>
              </a:spcBef>
            </a:pPr>
            <a:r>
              <a:t>Satan “deceives the whole world”</a:t>
            </a:r>
          </a:p>
          <a:p>
            <a:pPr marL="273326" indent="-273326">
              <a:spcBef>
                <a:spcPts val="1200"/>
              </a:spcBef>
              <a:buClr>
                <a:srgbClr val="BEBEBE"/>
              </a:buClr>
              <a:buSzPct val="125000"/>
              <a:buChar char="•"/>
            </a:pPr>
            <a:r>
              <a:t>John 8:44, “You are of your father the devil, and the desires of your father you want to do…there is no truth in him. When he speaks a lie, he speaks from his own resources, for he is a liar and the father of it.”</a:t>
            </a:r>
          </a:p>
          <a:p>
            <a:pPr marL="273326" indent="-273326">
              <a:spcBef>
                <a:spcPts val="1200"/>
              </a:spcBef>
              <a:buClr>
                <a:srgbClr val="BEBEBE"/>
              </a:buClr>
              <a:buSzPct val="125000"/>
              <a:buChar char="•"/>
            </a:pPr>
            <a:r>
              <a:t>Satan works through various agents to deceive the world.</a:t>
            </a:r>
          </a:p>
          <a:p>
            <a:pPr lvl="1" marL="844826" indent="-273326">
              <a:spcBef>
                <a:spcPts val="1200"/>
              </a:spcBef>
              <a:buClr>
                <a:srgbClr val="BEBEBE"/>
              </a:buClr>
              <a:buSzPct val="125000"/>
              <a:buChar char="•"/>
            </a:pPr>
            <a:r>
              <a:t>Revelation 13:14: the second beast who “looks like a lamb but speaks like a dragon” (verse 11),  “deceives those who dwell on the earth—by those signs which he was granted to do in the sight of the beast, telling those who dwell on the earth to make an image to the beast who was wounded by the sword and lived.”</a:t>
            </a:r>
          </a:p>
          <a:p>
            <a:pPr lvl="1" marL="844826" indent="-273326">
              <a:spcBef>
                <a:spcPts val="1200"/>
              </a:spcBef>
              <a:buClr>
                <a:srgbClr val="BEBEBE"/>
              </a:buClr>
              <a:buSzPct val="125000"/>
              <a:buChar char="•"/>
            </a:pPr>
            <a:r>
              <a:t>Revelation 18:23: talking about Babylon, the harlot, the apostate church, “by your sorcery all the nations were deceived.”</a:t>
            </a:r>
          </a:p>
          <a:p>
            <a:pPr lvl="1" marL="844826" indent="-273326">
              <a:spcBef>
                <a:spcPts val="1200"/>
              </a:spcBef>
              <a:buClr>
                <a:srgbClr val="BEBEBE"/>
              </a:buClr>
              <a:buSzPct val="125000"/>
              <a:buChar char="•"/>
            </a:pPr>
            <a:r>
              <a:t>20:3: Satan is bound with a great chain in the bottomless pit so that, “he should deceive the nations no more till the thousand years were finished”</a:t>
            </a:r>
          </a:p>
          <a:p>
            <a:pPr marL="273326" indent="-273326">
              <a:spcBef>
                <a:spcPts val="1200"/>
              </a:spcBef>
              <a:buClr>
                <a:srgbClr val="BEBEBE"/>
              </a:buClr>
              <a:buSzPct val="125000"/>
              <a:buChar char="•"/>
            </a:pPr>
            <a:r>
              <a:t>2 Thessalonians 2:9-12, “The coming of the lawless one is according to the working of Satan, with all power, signs, and lying wonders, [10] and with all unrighteous deception among those who perish, because they did not receive the love of the truth, that they might be saved. [11] And for this reason God will send them strong delusion, that they should believe the lie, [12] that they all may be condemned who did not believe the truth but had pleasure in unrighteousness.”</a:t>
            </a:r>
          </a:p>
          <a:p>
            <a:pPr marL="273326" indent="-273326">
              <a:spcBef>
                <a:spcPts val="1200"/>
              </a:spcBef>
              <a:buClr>
                <a:srgbClr val="BEBEBE"/>
              </a:buClr>
              <a:buSzPct val="125000"/>
              <a:buChar char="•"/>
            </a:pPr>
            <a:r>
              <a:t>1 John 5:19, “the whole world lies under the sway of the wicked 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marL="273326" indent="-273326">
              <a:spcBef>
                <a:spcPts val="1200"/>
              </a:spcBef>
              <a:buClr>
                <a:srgbClr val="BEBEBE"/>
              </a:buClr>
              <a:buSzPct val="125000"/>
              <a:buChar char="•"/>
            </a:pPr>
            <a:r>
              <a:t>For a millennium, Latin was the only language permitted for Bible translations</a:t>
            </a:r>
          </a:p>
          <a:p>
            <a:pPr marL="273326" indent="-273326">
              <a:spcBef>
                <a:spcPts val="1200"/>
              </a:spcBef>
              <a:buClr>
                <a:srgbClr val="BEBEBE"/>
              </a:buClr>
              <a:buSzPct val="125000"/>
              <a:buChar char="•"/>
            </a:pPr>
            <a:r>
              <a:t>The Roman church used the secular powers of Europe to suppress minority sects who appealed to the Bible as their authority</a:t>
            </a:r>
          </a:p>
          <a:p>
            <a:pPr marL="273326" indent="-273326">
              <a:spcBef>
                <a:spcPts val="1200"/>
              </a:spcBef>
              <a:buClr>
                <a:srgbClr val="BEBEBE"/>
              </a:buClr>
              <a:buSzPct val="125000"/>
              <a:buChar char="•"/>
            </a:pPr>
            <a:r>
              <a:t>With the invention of the printing press and the growth of translations into other languages, God freed and preserved the Bible</a:t>
            </a:r>
          </a:p>
          <a:p>
            <a:pPr marL="273326" indent="-273326">
              <a:spcBef>
                <a:spcPts val="1200"/>
              </a:spcBef>
              <a:buClr>
                <a:srgbClr val="BEBEBE"/>
              </a:buClr>
              <a:buSzPct val="125000"/>
              <a:buChar char="•"/>
            </a:pPr>
            <a:r>
              <a:t>The widespread availability of the Bible led to the Reformation which shook the apostate church and broke its hegemony in Europe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spcBef>
                <a:spcPts val="1200"/>
              </a:spcBef>
            </a:pPr>
            <a:r>
              <a:t>“nor was a place found for them in heaven any longer…he was cast to the earth, and his angels were cast out with him” -  the crucifixion of Christ, we see a complete casting out.</a:t>
            </a:r>
          </a:p>
          <a:p>
            <a:pPr marL="273326" indent="-273326">
              <a:spcBef>
                <a:spcPts val="1200"/>
              </a:spcBef>
              <a:buClr>
                <a:srgbClr val="BEBEBE"/>
              </a:buClr>
              <a:buSzPct val="125000"/>
              <a:buChar char="•"/>
            </a:pPr>
            <a:r>
              <a:t>Satan could have an audience before God.</a:t>
            </a:r>
          </a:p>
          <a:p>
            <a:pPr lvl="1" marL="844826" indent="-273326">
              <a:spcBef>
                <a:spcPts val="1200"/>
              </a:spcBef>
              <a:buClr>
                <a:srgbClr val="BEBEBE"/>
              </a:buClr>
              <a:buSzPct val="125000"/>
              <a:buChar char="•"/>
            </a:pPr>
            <a:r>
              <a:t>Example of Job</a:t>
            </a:r>
          </a:p>
          <a:p>
            <a:pPr lvl="1" marL="844826" indent="-273326">
              <a:spcBef>
                <a:spcPts val="1200"/>
              </a:spcBef>
              <a:buClr>
                <a:srgbClr val="BEBEBE"/>
              </a:buClr>
              <a:buSzPct val="125000"/>
              <a:buChar char="•"/>
            </a:pPr>
            <a:r>
              <a:t>1 Kings 22:19-23 - Micaiah the prophet’s vision of a spirit in God’s presence who says he will be a lying spirit in the mouth of Ahab’s prophets</a:t>
            </a:r>
          </a:p>
          <a:p>
            <a:pPr marL="273326" indent="-273326">
              <a:spcBef>
                <a:spcPts val="1200"/>
              </a:spcBef>
              <a:buClr>
                <a:srgbClr val="BEBEBE"/>
              </a:buClr>
              <a:buSzPct val="125000"/>
              <a:buChar char="•"/>
            </a:pPr>
            <a:r>
              <a:t>John 12:31, “Now is the judgment of this world; now the ruler of this world will be cast out.</a:t>
            </a:r>
          </a:p>
          <a:p>
            <a:pPr marL="273326" indent="-273326">
              <a:spcBef>
                <a:spcPts val="1200"/>
              </a:spcBef>
              <a:buClr>
                <a:srgbClr val="BEBEBE"/>
              </a:buClr>
              <a:buSzPct val="125000"/>
              <a:buChar char="•"/>
            </a:pPr>
            <a:r>
              <a:t>John 16:11, “of judgment, because the ruler of this world is judged.”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Revelation 12:10-12, “Then I heard a loud voice saying in heaven, ‘Now salvation, and strength, and the kingdom of our God, and the power of His Christ have come, for the accuser of our brethren, who accused them before our God day and night, has been cast down. [11] And they overcame him by the blood of the Lamb and by the word of their testimony, and they did not love their lives to the death. [12] Therefore rejoice, O heavens, and you who dwell in them! Woe to the inhabitants of the earth and the sea! For the devil has come down to you, having great wrath, because he knows that he has a short time."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spcBef>
                <a:spcPts val="1200"/>
              </a:spcBef>
            </a:pPr>
            <a:r>
              <a:t>“for the accuser of our brethren, who accused them before God day and night, has been cast down”</a:t>
            </a:r>
          </a:p>
          <a:p>
            <a:pPr marL="273326" indent="-273326">
              <a:spcBef>
                <a:spcPts val="1200"/>
              </a:spcBef>
              <a:buClr>
                <a:srgbClr val="BEBEBE"/>
              </a:buClr>
              <a:buSzPct val="125000"/>
              <a:buChar char="•"/>
            </a:pPr>
            <a:r>
              <a:t>Through the sacrifice of Jesus and the cleansing power of His blood, we are free from Satan's accusations.</a:t>
            </a:r>
          </a:p>
          <a:p>
            <a:pPr marL="273326" indent="-273326">
              <a:spcBef>
                <a:spcPts val="1200"/>
              </a:spcBef>
              <a:buClr>
                <a:srgbClr val="BEBEBE"/>
              </a:buClr>
              <a:buSzPct val="125000"/>
              <a:buChar char="•"/>
            </a:pPr>
            <a:r>
              <a:t>Romans 8:31-34, “What then shall we say to these things? If God is for us, who can be against us? [32] He who did not spare His own Son, but delivered Him up for us all, how shall He not with Him also freely give us all things? [33] Who shall bring a charge against God's elect? It is God who justifies. [34] Who is he who condemns? It is Christ who died, and furthermore is also risen, who is even at the right hand of God, who also makes intercession for us.” </a:t>
            </a:r>
          </a:p>
          <a:p>
            <a:pPr marL="273326" indent="-273326">
              <a:spcBef>
                <a:spcPts val="1200"/>
              </a:spcBef>
              <a:buClr>
                <a:srgbClr val="BEBEBE"/>
              </a:buClr>
              <a:buSzPct val="125000"/>
              <a:buChar char="•"/>
            </a:pPr>
            <a:r>
              <a:t>He can no longer stand before God and level charges against us.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a:p>
        </p:txBody>
      </p:sp>
      <p:sp>
        <p:nvSpPr>
          <p:cNvPr id="272" name="Shape 272"/>
          <p:cNvSpPr/>
          <p:nvPr>
            <p:ph type="body" sz="quarter" idx="1"/>
          </p:nvPr>
        </p:nvSpPr>
        <p:spPr>
          <a:prstGeom prst="rect">
            <a:avLst/>
          </a:prstGeom>
        </p:spPr>
        <p:txBody>
          <a:bodyPr/>
          <a:lstStyle/>
          <a:p>
            <a:pPr>
              <a:spcBef>
                <a:spcPts val="1200"/>
              </a:spcBef>
            </a:pPr>
            <a:r>
              <a:t>“And they overcame him” – we are victorious by three means</a:t>
            </a:r>
          </a:p>
          <a:p>
            <a:pPr marL="273326" indent="-273326">
              <a:spcBef>
                <a:spcPts val="1200"/>
              </a:spcBef>
              <a:buClr>
                <a:srgbClr val="BEBEBE"/>
              </a:buClr>
              <a:buSzPct val="125000"/>
              <a:buChar char="•"/>
            </a:pPr>
            <a:r>
              <a:t>“by the blood of the Lamb” - Revelation 14:1-4 Then I looked, and behold, a Lamb standing on Mount Zion, and with Him one hundred and forty-four thousand, having His Father's name written on their foreheads. [2] And I heard a voice from heaven, like the voice of many waters, and like the voice of loud thunder. And I heard the sound of harpists playing their harps. [3] They sang as it were a new song before the throne, before the four living creatures, and the elders; and no one could learn that song except the hundred and forty-four thousand who were redeemed from the earth. [4] These are the ones who were not defiled with women, for they are virgins. These are the ones who follow the Lamb wherever He goes. These were redeemed from among men, being firstfruits to God and to the Lamb.</a:t>
            </a:r>
          </a:p>
          <a:p>
            <a:pPr marL="273326" indent="-273326">
              <a:spcBef>
                <a:spcPts val="1200"/>
              </a:spcBef>
              <a:buClr>
                <a:srgbClr val="BEBEBE"/>
              </a:buClr>
              <a:buSzPct val="125000"/>
              <a:buChar char="•"/>
            </a:pPr>
            <a:r>
              <a:t>“by the word of their testimony”</a:t>
            </a:r>
          </a:p>
          <a:p>
            <a:pPr lvl="1" marL="844826" indent="-273326">
              <a:spcBef>
                <a:spcPts val="1200"/>
              </a:spcBef>
              <a:buClr>
                <a:srgbClr val="BEBEBE"/>
              </a:buClr>
              <a:buSzPct val="125000"/>
              <a:buChar char="•"/>
            </a:pPr>
            <a:r>
              <a:t>John separates the testimony from the word of God,</a:t>
            </a:r>
          </a:p>
          <a:p>
            <a:pPr lvl="2" marL="1416326" indent="-273326">
              <a:spcBef>
                <a:spcPts val="1200"/>
              </a:spcBef>
              <a:buClr>
                <a:srgbClr val="BEBEBE"/>
              </a:buClr>
              <a:buSzPct val="125000"/>
              <a:buChar char="•"/>
            </a:pPr>
            <a:r>
              <a:t>Revelation 6:9, “When He opened the fifth seal, I saw under the altar the souls of those who had been slain for the word of God and for the testimony which they held.”</a:t>
            </a:r>
          </a:p>
          <a:p>
            <a:pPr lvl="2" marL="1416326" indent="-273326">
              <a:spcBef>
                <a:spcPts val="1200"/>
              </a:spcBef>
              <a:buClr>
                <a:srgbClr val="BEBEBE"/>
              </a:buClr>
              <a:buSzPct val="125000"/>
              <a:buChar char="•"/>
            </a:pPr>
            <a:r>
              <a:t>Revelation 12:17, “And the dragon was enraged with the woman, and he went to make war with the rest of her offspring, who keep the commandments of God and have the testimony of Jesus Christ.”</a:t>
            </a:r>
          </a:p>
          <a:p>
            <a:pPr lvl="2" marL="1416326" indent="-273326">
              <a:spcBef>
                <a:spcPts val="1200"/>
              </a:spcBef>
              <a:buClr>
                <a:srgbClr val="BEBEBE"/>
              </a:buClr>
              <a:buSzPct val="125000"/>
              <a:buChar char="•"/>
            </a:pPr>
            <a:r>
              <a:t>John was on the island of Patmos, “for the word of God and for the testimony of Jesus Christ” (Revelation 1:9).</a:t>
            </a:r>
          </a:p>
          <a:p>
            <a:pPr lvl="1" marL="844826" indent="-273326">
              <a:spcBef>
                <a:spcPts val="1200"/>
              </a:spcBef>
              <a:buClr>
                <a:srgbClr val="BEBEBE"/>
              </a:buClr>
              <a:buSzPct val="125000"/>
              <a:buChar char="•"/>
            </a:pPr>
            <a:r>
              <a:t>1 Timothy 6:13, “I urge you in the sight of God who gives life to all things, and before Christ Jesus who witnessed the good confession before Pontius Pilate,”</a:t>
            </a:r>
          </a:p>
          <a:p>
            <a:pPr lvl="1" marL="844826" indent="-273326">
              <a:spcBef>
                <a:spcPts val="1200"/>
              </a:spcBef>
              <a:buClr>
                <a:srgbClr val="BEBEBE"/>
              </a:buClr>
              <a:buSzPct val="125000"/>
              <a:buChar char="•"/>
            </a:pPr>
            <a:r>
              <a:t>They overcame the dragon by confessing their belief in the crucified and resurrected Christ and did not back down in the face of certain death.</a:t>
            </a:r>
          </a:p>
          <a:p>
            <a:pPr marL="273326" indent="-273326">
              <a:spcBef>
                <a:spcPts val="1200"/>
              </a:spcBef>
              <a:buClr>
                <a:srgbClr val="BEBEBE"/>
              </a:buClr>
              <a:buSzPct val="125000"/>
              <a:buChar char="•"/>
            </a:pPr>
            <a:r>
              <a:t>“they did not love their lives to the death”</a:t>
            </a:r>
          </a:p>
          <a:p>
            <a:pPr lvl="1" marL="844826" indent="-273326">
              <a:spcBef>
                <a:spcPts val="1200"/>
              </a:spcBef>
              <a:buClr>
                <a:srgbClr val="BEBEBE"/>
              </a:buClr>
              <a:buSzPct val="125000"/>
              <a:buChar char="•"/>
            </a:pPr>
            <a:r>
              <a:t>Acts 21:13, "What do you mean by weeping and breaking my heart? For I am ready not only to be bound, but also to die at Jerusalem for the name of the Lord Jesus."</a:t>
            </a:r>
          </a:p>
          <a:p>
            <a:pPr lvl="1" marL="844826" indent="-273326">
              <a:spcBef>
                <a:spcPts val="1200"/>
              </a:spcBef>
              <a:buClr>
                <a:srgbClr val="BEBEBE"/>
              </a:buClr>
              <a:buSzPct val="125000"/>
              <a:buChar char="•"/>
            </a:pPr>
            <a:r>
              <a:t>Philippians 1:21, “For to me, to live is Christ, and to die is gain.”</a:t>
            </a:r>
          </a:p>
          <a:p>
            <a:pPr marL="273326" indent="-273326">
              <a:spcBef>
                <a:spcPts val="1200"/>
              </a:spcBef>
              <a:buClr>
                <a:srgbClr val="BEBEBE"/>
              </a:buClr>
              <a:buSzPct val="125000"/>
              <a:buChar char="•"/>
            </a:pPr>
            <a:r>
              <a:t>Jesus showed us the way to this victory: Revelation 1:5, “and from Jesus Christ, the faithful witness, the firstborn from the dead, and the ruler over the kings of the earth. To Him who loved us and washed us from our sins in His own blood,”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marL="273326" indent="-273326">
              <a:spcBef>
                <a:spcPts val="1200"/>
              </a:spcBef>
              <a:buClr>
                <a:srgbClr val="BEBEBE"/>
              </a:buClr>
              <a:buSzPct val="125000"/>
              <a:buChar char="•"/>
            </a:pPr>
            <a:r>
              <a:t>Two responses to this victory.</a:t>
            </a:r>
          </a:p>
          <a:p>
            <a:pPr lvl="1" marL="844826" indent="-273326">
              <a:spcBef>
                <a:spcPts val="1200"/>
              </a:spcBef>
              <a:buClr>
                <a:srgbClr val="BEBEBE"/>
              </a:buClr>
              <a:buSzPct val="125000"/>
              <a:buChar char="•"/>
            </a:pPr>
            <a:r>
              <a:t>“Therefore rejoice, O heavens, and you who dwell in them!” - the victory we have in Jesus is reason to rejoice</a:t>
            </a:r>
          </a:p>
          <a:p>
            <a:pPr lvl="1" marL="844826" indent="-273326">
              <a:spcBef>
                <a:spcPts val="1200"/>
              </a:spcBef>
              <a:buClr>
                <a:srgbClr val="BEBEBE"/>
              </a:buClr>
              <a:buSzPct val="125000"/>
              <a:buChar char="•"/>
            </a:pPr>
            <a:r>
              <a:t>But “Woe to the inhabitants of the earth and the sea!” - Satan’s exile would not be a good development for those outside of Christ.</a:t>
            </a:r>
          </a:p>
          <a:p>
            <a:pPr marL="273326" indent="-273326">
              <a:spcBef>
                <a:spcPts val="1200"/>
              </a:spcBef>
              <a:buClr>
                <a:srgbClr val="BEBEBE"/>
              </a:buClr>
              <a:buSzPct val="125000"/>
              <a:buChar char="•"/>
            </a:pPr>
            <a:r>
              <a:t>“inhabitants of the earth” - synonymous with people outside the kingdom of God</a:t>
            </a:r>
          </a:p>
          <a:p>
            <a:pPr lvl="1" marL="844826" indent="-273326">
              <a:spcBef>
                <a:spcPts val="1200"/>
              </a:spcBef>
              <a:buClr>
                <a:srgbClr val="BEBEBE"/>
              </a:buClr>
              <a:buSzPct val="125000"/>
              <a:buChar char="•"/>
            </a:pPr>
            <a:r>
              <a:t>After trumpet #4: Revelation 8:13, “Woe, woe, woe to the inhabitants of the earth, because of the remaining blasts of the trumpet of the three angels who are about to sound!”</a:t>
            </a:r>
          </a:p>
          <a:p>
            <a:pPr lvl="1" marL="844826" indent="-273326">
              <a:spcBef>
                <a:spcPts val="1200"/>
              </a:spcBef>
              <a:buClr>
                <a:srgbClr val="BEBEBE"/>
              </a:buClr>
              <a:buSzPct val="125000"/>
              <a:buChar char="•"/>
            </a:pPr>
            <a:r>
              <a:t>Revelation 17:2: Babylon, the harlot, “with whom the kings of the earth committed fornication, and the inhabitants of the earth were made drunk with the wine of her fornication.”</a:t>
            </a:r>
          </a:p>
          <a:p>
            <a:pPr lvl="1" marL="844826" indent="-273326">
              <a:spcBef>
                <a:spcPts val="1200"/>
              </a:spcBef>
              <a:buClr>
                <a:srgbClr val="BEBEBE"/>
              </a:buClr>
              <a:buSzPct val="125000"/>
              <a:buChar char="•"/>
            </a:pPr>
            <a:r>
              <a:t>Equivalent to those who “dwell on the earth” – 	</a:t>
            </a:r>
          </a:p>
          <a:p>
            <a:pPr marL="273326" indent="-273326">
              <a:spcBef>
                <a:spcPts val="1200"/>
              </a:spcBef>
              <a:buClr>
                <a:srgbClr val="BEBEBE"/>
              </a:buClr>
              <a:buSzPct val="125000"/>
              <a:buChar char="•"/>
            </a:pPr>
            <a:r>
              <a:t>“earth and sea”	- all of creation will be affected by these developments</a:t>
            </a:r>
          </a:p>
          <a:p>
            <a:pPr lvl="1" marL="844826" indent="-273326">
              <a:spcBef>
                <a:spcPts val="1200"/>
              </a:spcBef>
              <a:buClr>
                <a:srgbClr val="BEBEBE"/>
              </a:buClr>
              <a:buSzPct val="125000"/>
              <a:buChar char="•"/>
            </a:pPr>
            <a:r>
              <a:t>“For the devil has come down to you”</a:t>
            </a:r>
          </a:p>
          <a:p>
            <a:pPr lvl="1" marL="844826" indent="-273326">
              <a:spcBef>
                <a:spcPts val="1200"/>
              </a:spcBef>
              <a:buClr>
                <a:srgbClr val="BEBEBE"/>
              </a:buClr>
              <a:buSzPct val="125000"/>
              <a:buChar char="•"/>
            </a:pPr>
            <a:r>
              <a:t>“having great wrath” - he despises God and those who stand with Him</a:t>
            </a:r>
          </a:p>
          <a:p>
            <a:pPr marL="273326" indent="-273326">
              <a:spcBef>
                <a:spcPts val="1200"/>
              </a:spcBef>
              <a:buClr>
                <a:srgbClr val="BEBEBE"/>
              </a:buClr>
              <a:buSzPct val="125000"/>
              <a:buChar char="•"/>
            </a:pPr>
            <a:r>
              <a:t>“because he knows that he has a short time”</a:t>
            </a:r>
          </a:p>
          <a:p>
            <a:pPr lvl="1" marL="844826" indent="-273326">
              <a:spcBef>
                <a:spcPts val="1200"/>
              </a:spcBef>
              <a:buClr>
                <a:srgbClr val="BEBEBE"/>
              </a:buClr>
              <a:buSzPct val="125000"/>
              <a:buChar char="•"/>
            </a:pPr>
            <a:r>
              <a:t>A “short time”</a:t>
            </a:r>
          </a:p>
          <a:p>
            <a:pPr lvl="1" marL="844826" indent="-273326">
              <a:spcBef>
                <a:spcPts val="1200"/>
              </a:spcBef>
              <a:buClr>
                <a:srgbClr val="BEBEBE"/>
              </a:buClr>
              <a:buSzPct val="125000"/>
              <a:buChar char="•"/>
            </a:pPr>
            <a:r>
              <a:t>Christ’s victory has been assured, the devil knows he is on the losing side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marL="273326" indent="-273326">
              <a:buClr>
                <a:srgbClr val="BEBEBE"/>
              </a:buClr>
              <a:buSzPct val="125000"/>
              <a:buChar char="•"/>
            </a:pPr>
            <a:r>
              <a:t>God preserved a remnant of faithful Israelites who brought His Son into the world</a:t>
            </a:r>
          </a:p>
          <a:p>
            <a:pPr marL="273326" indent="-273326">
              <a:buClr>
                <a:srgbClr val="BEBEBE"/>
              </a:buClr>
              <a:buSzPct val="125000"/>
              <a:buChar char="•"/>
            </a:pPr>
            <a:r>
              <a:t>Satan opposed Jesus and sought His life</a:t>
            </a:r>
          </a:p>
          <a:p>
            <a:pPr marL="273326" indent="-273326">
              <a:buClr>
                <a:srgbClr val="BEBEBE"/>
              </a:buClr>
              <a:buSzPct val="125000"/>
              <a:buChar char="•"/>
            </a:pPr>
            <a:r>
              <a:t>The resurrection conquered Satan’s ultimate attempt at stopping Jesus</a:t>
            </a:r>
          </a:p>
          <a:p>
            <a:pPr marL="273326" indent="-273326">
              <a:buClr>
                <a:srgbClr val="BEBEBE"/>
              </a:buClr>
              <a:buSzPct val="125000"/>
              <a:buChar char="•"/>
            </a:pPr>
            <a:r>
              <a:t>A heavenly battle paralleled the crucifixion; Satan lost and was cast to the earth</a:t>
            </a:r>
          </a:p>
          <a:p>
            <a:pPr marL="273326" indent="-273326">
              <a:buClr>
                <a:srgbClr val="BEBEBE"/>
              </a:buClr>
              <a:buSzPct val="125000"/>
              <a:buChar char="•"/>
            </a:pPr>
            <a:r>
              <a:t>Jesus gives the faithful a strategy to overcome Satan</a:t>
            </a:r>
          </a:p>
          <a:p>
            <a:pPr marL="273326" indent="-273326">
              <a:buClr>
                <a:srgbClr val="BEBEBE"/>
              </a:buClr>
              <a:buSzPct val="125000"/>
              <a:buChar char="•"/>
            </a:pPr>
            <a:r>
              <a:t>But Satan’s exile will mean trouble for those outside God’s kingdom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marL="273326" indent="-273326">
              <a:spcBef>
                <a:spcPts val="1200"/>
              </a:spcBef>
              <a:buClr>
                <a:srgbClr val="BEBEBE"/>
              </a:buClr>
              <a:buSzPct val="125000"/>
              <a:buChar char="•"/>
            </a:pPr>
            <a:r>
              <a:t>Vision 1, Revelation 1:12, “Then I turned to see the voice that spoke with me. And having turned I saw seven golden lampstands,</a:t>
            </a:r>
          </a:p>
          <a:p>
            <a:pPr marL="273326" indent="-273326">
              <a:spcBef>
                <a:spcPts val="1200"/>
              </a:spcBef>
              <a:buClr>
                <a:srgbClr val="BEBEBE"/>
              </a:buClr>
              <a:buSzPct val="125000"/>
              <a:buChar char="•"/>
            </a:pPr>
            <a:r>
              <a:t>Vision 2, Revelation 4:1, “After these things I looked, and behold, a door standing open in heaven. And the first voice which I heard was like a trumpet speaking with me…”</a:t>
            </a:r>
          </a:p>
          <a:p>
            <a:pPr marL="273326" indent="-273326">
              <a:spcBef>
                <a:spcPts val="1200"/>
              </a:spcBef>
              <a:buClr>
                <a:srgbClr val="BEBEBE"/>
              </a:buClr>
              <a:buSzPct val="125000"/>
              <a:buChar char="•"/>
            </a:pPr>
            <a:r>
              <a:t>Vision 3, Revelation 12:1, “Now a great sign appeared in heaven…”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marL="273326" indent="-273326">
              <a:spcBef>
                <a:spcPts val="1200"/>
              </a:spcBef>
              <a:buClr>
                <a:srgbClr val="BEBEBE"/>
              </a:buClr>
              <a:buSzPct val="125000"/>
              <a:buChar char="•"/>
            </a:pPr>
            <a:r>
              <a:t>Revelation 10</a:t>
            </a:r>
          </a:p>
          <a:p>
            <a:pPr lvl="1" marL="844826" indent="-273326">
              <a:spcBef>
                <a:spcPts val="1200"/>
              </a:spcBef>
              <a:buClr>
                <a:srgbClr val="BEBEBE"/>
              </a:buClr>
              <a:buSzPct val="125000"/>
              <a:buChar char="•"/>
            </a:pPr>
            <a:r>
              <a:t>John sees an angel with an open book, seven thunders respond, </a:t>
            </a:r>
          </a:p>
          <a:p>
            <a:pPr lvl="1" marL="844826" indent="-273326">
              <a:spcBef>
                <a:spcPts val="1200"/>
              </a:spcBef>
              <a:buClr>
                <a:srgbClr val="BEBEBE"/>
              </a:buClr>
              <a:buSzPct val="125000"/>
              <a:buChar char="•"/>
            </a:pPr>
            <a:r>
              <a:t>John eats the book and is told to “You must prophesy again about many peoples, nations, tongues, and kings.” (Revelation 10:11)</a:t>
            </a:r>
          </a:p>
          <a:p>
            <a:pPr marL="273326" indent="-273326">
              <a:spcBef>
                <a:spcPts val="1200"/>
              </a:spcBef>
              <a:buClr>
                <a:srgbClr val="BEBEBE"/>
              </a:buClr>
              <a:buSzPct val="125000"/>
              <a:buChar char="•"/>
            </a:pPr>
            <a:r>
              <a:t>Revelation 11 introduces</a:t>
            </a:r>
          </a:p>
          <a:p>
            <a:pPr lvl="1" marL="844826" indent="-273326">
              <a:spcBef>
                <a:spcPts val="1200"/>
              </a:spcBef>
              <a:buClr>
                <a:srgbClr val="BEBEBE"/>
              </a:buClr>
              <a:buSzPct val="125000"/>
              <a:buChar char="•"/>
            </a:pPr>
            <a:r>
              <a:t>The beast who oppresses and attempts to eliminate the two witnesses</a:t>
            </a:r>
          </a:p>
          <a:p>
            <a:pPr lvl="1" marL="844826" indent="-273326">
              <a:spcBef>
                <a:spcPts val="1200"/>
              </a:spcBef>
              <a:buClr>
                <a:srgbClr val="BEBEBE"/>
              </a:buClr>
              <a:buSzPct val="125000"/>
              <a:buChar char="•"/>
            </a:pPr>
            <a:r>
              <a:t>The period of 1,260 years.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marL="273326" indent="-273326">
              <a:spcBef>
                <a:spcPts val="1200"/>
              </a:spcBef>
              <a:buClr>
                <a:srgbClr val="BEBEBE"/>
              </a:buClr>
              <a:buSzPct val="125000"/>
              <a:buChar char="•"/>
            </a:pPr>
            <a:r>
              <a:t>Chapter 12 </a:t>
            </a:r>
          </a:p>
          <a:p>
            <a:pPr lvl="1" marL="844826" indent="-273326">
              <a:spcBef>
                <a:spcPts val="1200"/>
              </a:spcBef>
              <a:buClr>
                <a:srgbClr val="BEBEBE"/>
              </a:buClr>
              <a:buSzPct val="125000"/>
              <a:buChar char="•"/>
            </a:pPr>
            <a:r>
              <a:t>Depicts Satan as a seven-headed, ten-horned dragon</a:t>
            </a:r>
          </a:p>
          <a:p>
            <a:pPr lvl="1" marL="844826" indent="-273326">
              <a:spcBef>
                <a:spcPts val="1200"/>
              </a:spcBef>
              <a:buClr>
                <a:srgbClr val="BEBEBE"/>
              </a:buClr>
              <a:buSzPct val="125000"/>
              <a:buChar char="•"/>
            </a:pPr>
            <a:r>
              <a:t>Satan manifests his power in the beast (seven heads, ten horns)</a:t>
            </a:r>
          </a:p>
          <a:p>
            <a:pPr marL="273326" indent="-273326">
              <a:spcBef>
                <a:spcPts val="1200"/>
              </a:spcBef>
              <a:buClr>
                <a:srgbClr val="BEBEBE"/>
              </a:buClr>
              <a:buSzPct val="125000"/>
              <a:buChar char="•"/>
            </a:pPr>
            <a:r>
              <a:t>Chapter 13</a:t>
            </a:r>
          </a:p>
          <a:p>
            <a:pPr lvl="1" marL="844826" indent="-273326">
              <a:spcBef>
                <a:spcPts val="1200"/>
              </a:spcBef>
              <a:buClr>
                <a:srgbClr val="BEBEBE"/>
              </a:buClr>
              <a:buSzPct val="125000"/>
              <a:buChar char="•"/>
            </a:pPr>
            <a:r>
              <a:t>A more detailed description of the beast and his objectives</a:t>
            </a:r>
          </a:p>
          <a:p>
            <a:pPr lvl="1" marL="844826" indent="-273326">
              <a:spcBef>
                <a:spcPts val="1200"/>
              </a:spcBef>
              <a:buClr>
                <a:srgbClr val="BEBEBE"/>
              </a:buClr>
              <a:buSzPct val="125000"/>
              <a:buChar char="•"/>
            </a:pPr>
            <a:r>
              <a:t>Introduced to a second beast who works together with the first beast.</a:t>
            </a:r>
          </a:p>
          <a:p>
            <a:pPr marL="273326" indent="-273326">
              <a:spcBef>
                <a:spcPts val="1200"/>
              </a:spcBef>
              <a:buClr>
                <a:srgbClr val="BEBEBE"/>
              </a:buClr>
              <a:buSzPct val="125000"/>
              <a:buChar char="•"/>
            </a:pPr>
            <a:r>
              <a:t>Chapter 14 - judgment day, assurances to those who resist the beast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r>
              <a:t>Revelation 12:1-2 Now a great sign appeared in heaven: a woman clothed with the sun, with the moon under her feet, and on her head a garland of twelve stars. [2] Then being with child, she cried out in labor and in pain to give birth.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marL="273326" indent="-273326">
              <a:spcBef>
                <a:spcPts val="1200"/>
              </a:spcBef>
              <a:buClr>
                <a:srgbClr val="BEBEBE"/>
              </a:buClr>
              <a:buSzPct val="125000"/>
              <a:buChar char="•"/>
            </a:pPr>
            <a:r>
              <a:t>In the OT, a woman is used to represent either Israel’s </a:t>
            </a:r>
          </a:p>
          <a:p>
            <a:pPr lvl="1" marL="844826" indent="-273326">
              <a:spcBef>
                <a:spcPts val="1200"/>
              </a:spcBef>
              <a:buClr>
                <a:srgbClr val="BEBEBE"/>
              </a:buClr>
              <a:buSzPct val="125000"/>
              <a:buChar char="•"/>
            </a:pPr>
            <a:r>
              <a:t>Faithful relationship with God (Isaiah 54:5) </a:t>
            </a:r>
          </a:p>
          <a:p>
            <a:pPr lvl="1" marL="844826" indent="-273326">
              <a:spcBef>
                <a:spcPts val="1200"/>
              </a:spcBef>
              <a:buClr>
                <a:srgbClr val="BEBEBE"/>
              </a:buClr>
              <a:buSzPct val="125000"/>
              <a:buChar char="•"/>
            </a:pPr>
            <a:r>
              <a:t>Or her unfaithfulness (Jeremiah 3:20)</a:t>
            </a:r>
          </a:p>
          <a:p>
            <a:pPr marL="273326" indent="-273326">
              <a:spcBef>
                <a:spcPts val="1200"/>
              </a:spcBef>
              <a:buClr>
                <a:srgbClr val="BEBEBE"/>
              </a:buClr>
              <a:buSzPct val="125000"/>
              <a:buChar char="•"/>
            </a:pPr>
            <a:r>
              <a:t>Contrasted with the harlot in chapter 17, Babylon.</a:t>
            </a:r>
          </a:p>
          <a:p>
            <a:pPr marL="273326" indent="-273326">
              <a:spcBef>
                <a:spcPts val="1200"/>
              </a:spcBef>
              <a:buClr>
                <a:srgbClr val="BEBEBE"/>
              </a:buClr>
              <a:buSzPct val="125000"/>
              <a:buChar char="•"/>
            </a:pPr>
            <a:r>
              <a:t>Two cities (the holy city and the great city) and two women (the woman with child and the harlot)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marL="273326" indent="-273326">
              <a:spcBef>
                <a:spcPts val="1200"/>
              </a:spcBef>
              <a:buClr>
                <a:srgbClr val="BEBEBE"/>
              </a:buClr>
              <a:buSzPct val="125000"/>
              <a:buChar char="•"/>
            </a:pPr>
            <a:r>
              <a:t>“clothed with the sun” - a superior light represents a superior covenant under Christ</a:t>
            </a:r>
          </a:p>
          <a:p>
            <a:pPr marL="273326" indent="-273326">
              <a:spcBef>
                <a:spcPts val="1200"/>
              </a:spcBef>
              <a:buClr>
                <a:srgbClr val="BEBEBE"/>
              </a:buClr>
              <a:buSzPct val="125000"/>
              <a:buChar char="•"/>
            </a:pPr>
            <a:r>
              <a:t>“moon under her feet” - inferior foundational light represents an inferior covenant</a:t>
            </a:r>
          </a:p>
          <a:p>
            <a:pPr marL="273326" indent="-273326">
              <a:spcBef>
                <a:spcPts val="1200"/>
              </a:spcBef>
              <a:buClr>
                <a:srgbClr val="BEBEBE"/>
              </a:buClr>
              <a:buSzPct val="125000"/>
              <a:buChar char="•"/>
            </a:pPr>
            <a:r>
              <a:t>“garland of twelve stars” - 12 tribes or apostles depending upon the time.</a:t>
            </a:r>
          </a:p>
          <a:p>
            <a:pPr marL="273326" indent="-273326">
              <a:spcBef>
                <a:spcPts val="1200"/>
              </a:spcBef>
              <a:buClr>
                <a:srgbClr val="BEBEBE"/>
              </a:buClr>
              <a:buSzPct val="125000"/>
              <a:buChar char="•"/>
            </a:pPr>
            <a:r>
              <a:t>“sun...moon...stars”</a:t>
            </a:r>
          </a:p>
          <a:p>
            <a:pPr lvl="1" marL="844826" indent="-273326">
              <a:spcBef>
                <a:spcPts val="1200"/>
              </a:spcBef>
              <a:buClr>
                <a:srgbClr val="BEBEBE"/>
              </a:buClr>
              <a:buSzPct val="125000"/>
              <a:buChar char="•"/>
            </a:pPr>
            <a:r>
              <a:t>Taken as a whole, these represent a nation or people, a culture</a:t>
            </a:r>
          </a:p>
          <a:p>
            <a:pPr lvl="1" marL="844826" indent="-273326">
              <a:spcBef>
                <a:spcPts val="1200"/>
              </a:spcBef>
              <a:buClr>
                <a:srgbClr val="BEBEBE"/>
              </a:buClr>
              <a:buSzPct val="125000"/>
              <a:buChar char="•"/>
            </a:pPr>
            <a:r>
              <a:t>Genesis 37:9-10 Then he dreamed still another dream and told it to his brothers, and said, "Look, I have dreamed another dream. And this time, the sun, the moon, and the eleven stars bowed down to me." [10] So he told it to his father and his brothers; and his father rebuked him and said to him, "What is this dream that you have dreamed? Shall your mother and I and your brothers indeed come to bow down to the earth before you?"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marL="273326" indent="-273326">
              <a:spcBef>
                <a:spcPts val="1200"/>
              </a:spcBef>
              <a:buClr>
                <a:srgbClr val="BEBEBE"/>
              </a:buClr>
              <a:buSzPct val="125000"/>
              <a:buChar char="•"/>
            </a:pPr>
            <a:r>
              <a:t>Prior to the birth of the male child, she represents the faithful among Israel – the “moon under her feet,” an inferior light representing an inferior covenant</a:t>
            </a:r>
          </a:p>
          <a:p>
            <a:pPr marL="273326" indent="-273326">
              <a:spcBef>
                <a:spcPts val="1200"/>
              </a:spcBef>
              <a:buClr>
                <a:srgbClr val="BEBEBE"/>
              </a:buClr>
              <a:buSzPct val="125000"/>
              <a:buChar char="•"/>
            </a:pPr>
            <a:r>
              <a:t>Following the glorification of the male child, she represents the church, the kingdom of God – “clothed with the sun,” a superior light and a superior coventant</a:t>
            </a:r>
          </a:p>
          <a:p>
            <a:pPr marL="273326" indent="-273326">
              <a:spcBef>
                <a:spcPts val="1200"/>
              </a:spcBef>
              <a:buClr>
                <a:srgbClr val="BEBEBE"/>
              </a:buClr>
              <a:buSzPct val="125000"/>
              <a:buChar char="•"/>
            </a:pPr>
            <a:r>
              <a:t>Ephesians 2:13-15 But now in Christ Jesus you who once were far off have been brought near by the blood of Christ. [14] For He Himself is our peace, who has made both one, and has broken down the middle wall of separation, [15] having abolished in His flesh the enmity, that is, the law of commandments contained in ordinances, so as to create in Himself one new man from the two, thus making peace,</a:t>
            </a:r>
          </a:p>
          <a:p>
            <a:pPr marL="273326" indent="-273326">
              <a:spcBef>
                <a:spcPts val="1200"/>
              </a:spcBef>
              <a:buClr>
                <a:srgbClr val="BEBEBE"/>
              </a:buClr>
              <a:buSzPct val="125000"/>
              <a:buChar char="•"/>
            </a:pPr>
            <a:r>
              <a:t>Hebrews 12:22-23, “But you have come to Mount Zion and to the city of the living God, the heavenly Jerusalem, to an innumerable company of angels, [23] to the general assembly and church of the firstborn who are registered in heaven, to God the Judge of all, to the spirits of just men made perfect…”</a:t>
            </a:r>
          </a:p>
          <a:p>
            <a:pPr marL="273326" indent="-273326">
              <a:spcBef>
                <a:spcPts val="1200"/>
              </a:spcBef>
              <a:buClr>
                <a:srgbClr val="BEBEBE"/>
              </a:buClr>
              <a:buSzPct val="125000"/>
              <a:buChar char="•"/>
            </a:pPr>
            <a:r>
              <a:t>Romans 11:17, “And if some of the branches were broken off, and you, being a wild olive tree, were grafted in among them, and with them became a partaker of the root and fatness of the olive tree…”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3" name="Line"/>
          <p:cNvSpPr/>
          <p:nvPr/>
        </p:nvSpPr>
        <p:spPr>
          <a:xfrm>
            <a:off x="952500" y="72898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Title Text"/>
          <p:cNvSpPr txBox="1"/>
          <p:nvPr>
            <p:ph type="title"/>
          </p:nvPr>
        </p:nvSpPr>
        <p:spPr>
          <a:xfrm>
            <a:off x="952500" y="4229100"/>
            <a:ext cx="22479000" cy="2857500"/>
          </a:xfrm>
          <a:prstGeom prst="rect">
            <a:avLst/>
          </a:prstGeom>
        </p:spPr>
        <p:txBody>
          <a:bodyPr anchor="b"/>
          <a:lstStyle/>
          <a:p>
            <a:pPr/>
            <a:r>
              <a:t>Title Text</a:t>
            </a:r>
          </a:p>
        </p:txBody>
      </p:sp>
      <p:sp>
        <p:nvSpPr>
          <p:cNvPr id="15" name="Body Level One…"/>
          <p:cNvSpPr txBox="1"/>
          <p:nvPr>
            <p:ph type="body" sz="quarter" idx="1"/>
          </p:nvPr>
        </p:nvSpPr>
        <p:spPr>
          <a:xfrm>
            <a:off x="952500" y="7823200"/>
            <a:ext cx="22479000" cy="11557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22898100" y="12319000"/>
            <a:ext cx="419100"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9" name="–Johnny Appleseed"/>
          <p:cNvSpPr txBox="1"/>
          <p:nvPr>
            <p:ph type="body" sz="quarter" idx="21"/>
          </p:nvPr>
        </p:nvSpPr>
        <p:spPr>
          <a:xfrm>
            <a:off x="952500" y="8318500"/>
            <a:ext cx="22479000" cy="711200"/>
          </a:xfrm>
          <a:prstGeom prst="rect">
            <a:avLst/>
          </a:prstGeom>
        </p:spPr>
        <p:txBody>
          <a:bodyPr anchor="t">
            <a:spAutoFit/>
          </a:bodyPr>
          <a:lstStyle>
            <a:lvl1pPr marL="0" indent="0" algn="ctr">
              <a:lnSpc>
                <a:spcPct val="140000"/>
              </a:lnSpc>
              <a:spcBef>
                <a:spcPts val="0"/>
              </a:spcBef>
              <a:buSzTx/>
              <a:buNone/>
              <a:defRPr i="1" sz="4200">
                <a:solidFill>
                  <a:srgbClr val="9D9D9D"/>
                </a:solidFill>
              </a:defRPr>
            </a:lvl1pPr>
          </a:lstStyle>
          <a:p>
            <a:pPr/>
            <a:r>
              <a:t>–Johnny Appleseed</a:t>
            </a:r>
          </a:p>
        </p:txBody>
      </p:sp>
      <p:sp>
        <p:nvSpPr>
          <p:cNvPr id="100" name="“Type a quote here.”"/>
          <p:cNvSpPr txBox="1"/>
          <p:nvPr>
            <p:ph type="body" sz="quarter" idx="22"/>
          </p:nvPr>
        </p:nvSpPr>
        <p:spPr>
          <a:xfrm>
            <a:off x="2387600" y="6064448"/>
            <a:ext cx="19621500" cy="838201"/>
          </a:xfrm>
          <a:prstGeom prst="rect">
            <a:avLst/>
          </a:prstGeom>
        </p:spPr>
        <p:txBody>
          <a:bodyPr>
            <a:spAutoFit/>
          </a:bodyPr>
          <a:lstStyle>
            <a:lvl1pPr marL="0" indent="0" algn="ctr">
              <a:lnSpc>
                <a:spcPct val="120000"/>
              </a:lnSpc>
              <a:spcBef>
                <a:spcPts val="0"/>
              </a:spcBef>
              <a:buSzTx/>
              <a:buNone/>
              <a:defRPr sz="5000"/>
            </a:lvl1pPr>
          </a:lstStyle>
          <a:p>
            <a:pPr/>
            <a:r>
              <a:t>“Type a quote here.”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8" name="Green and yellow boat on the shore across the water from the village of Ferragudo, Portugal at duskFishermen boats at sea near village at dusk in Algarve, south of Portugal."/>
          <p:cNvSpPr/>
          <p:nvPr>
            <p:ph type="pic" idx="21"/>
          </p:nvPr>
        </p:nvSpPr>
        <p:spPr>
          <a:xfrm>
            <a:off x="0" y="-876300"/>
            <a:ext cx="24384000" cy="16264467"/>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defRPr sz="5200">
                <a:solidFill>
                  <a:srgbClr val="3E231A"/>
                </a:solidFill>
                <a:latin typeface="Papyrus"/>
                <a:ea typeface="Papyrus"/>
                <a:cs typeface="Papyrus"/>
                <a:sym typeface="Papyrus"/>
              </a:defRPr>
            </a:lvl1pPr>
          </a:lstStyle>
          <a:p>
            <a:pPr/>
            <a:r>
              <a:t>“Type a quote here.”</a:t>
            </a:r>
          </a:p>
        </p:txBody>
      </p:sp>
      <p:sp>
        <p:nvSpPr>
          <p:cNvPr id="12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solidFill>
                  <a:srgbClr val="3E231A"/>
                </a:solidFill>
                <a:latin typeface="Papyrus"/>
                <a:ea typeface="Papyrus"/>
                <a:cs typeface="Papyrus"/>
                <a:sym typeface="Papyrus"/>
              </a:defRPr>
            </a:lvl1pPr>
          </a:lstStyle>
          <a:p>
            <a:pPr/>
            <a:r>
              <a:t>–Johnny Appleseed</a:t>
            </a:r>
          </a:p>
        </p:txBody>
      </p:sp>
      <p:sp>
        <p:nvSpPr>
          <p:cNvPr id="125"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33" name="Body Level One…"/>
          <p:cNvSpPr txBox="1"/>
          <p:nvPr>
            <p:ph type="body" idx="1"/>
          </p:nvPr>
        </p:nvSpPr>
        <p:spPr>
          <a:xfrm>
            <a:off x="2374900" y="4127500"/>
            <a:ext cx="19621500" cy="8191500"/>
          </a:xfrm>
          <a:prstGeom prst="rect">
            <a:avLst/>
          </a:prstGeom>
        </p:spPr>
        <p:txBody>
          <a:bodyPr/>
          <a:lstStyle>
            <a:lvl1pPr marL="660400" indent="-660400">
              <a:spcBef>
                <a:spcPts val="4200"/>
              </a:spcBef>
              <a:buSzPct val="25000"/>
              <a:buBlip>
                <a:blip r:embed="rId3"/>
              </a:buBlip>
              <a:defRPr sz="5200">
                <a:solidFill>
                  <a:srgbClr val="3E231A"/>
                </a:solidFill>
                <a:latin typeface="Papyrus"/>
                <a:ea typeface="Papyrus"/>
                <a:cs typeface="Papyrus"/>
                <a:sym typeface="Papyrus"/>
              </a:defRPr>
            </a:lvl1pPr>
            <a:lvl2pPr marL="1320800" indent="-660400">
              <a:spcBef>
                <a:spcPts val="4200"/>
              </a:spcBef>
              <a:buSzPct val="25000"/>
              <a:buBlip>
                <a:blip r:embed="rId3"/>
              </a:buBlip>
              <a:defRPr sz="5200">
                <a:solidFill>
                  <a:srgbClr val="3E231A"/>
                </a:solidFill>
                <a:latin typeface="Papyrus"/>
                <a:ea typeface="Papyrus"/>
                <a:cs typeface="Papyrus"/>
                <a:sym typeface="Papyrus"/>
              </a:defRPr>
            </a:lvl2pPr>
            <a:lvl3pPr marL="1981200" indent="-660400">
              <a:spcBef>
                <a:spcPts val="4200"/>
              </a:spcBef>
              <a:buSzPct val="25000"/>
              <a:buBlip>
                <a:blip r:embed="rId3"/>
              </a:buBlip>
              <a:defRPr sz="5200">
                <a:solidFill>
                  <a:srgbClr val="3E231A"/>
                </a:solidFill>
                <a:latin typeface="Papyrus"/>
                <a:ea typeface="Papyrus"/>
                <a:cs typeface="Papyrus"/>
                <a:sym typeface="Papyrus"/>
              </a:defRPr>
            </a:lvl3pPr>
            <a:lvl4pPr marL="2641600" indent="-660400">
              <a:spcBef>
                <a:spcPts val="4200"/>
              </a:spcBef>
              <a:buSzPct val="25000"/>
              <a:buBlip>
                <a:blip r:embed="rId3"/>
              </a:buBlip>
              <a:defRPr sz="5200">
                <a:solidFill>
                  <a:srgbClr val="3E231A"/>
                </a:solidFill>
                <a:latin typeface="Papyrus"/>
                <a:ea typeface="Papyrus"/>
                <a:cs typeface="Papyrus"/>
                <a:sym typeface="Papyrus"/>
              </a:defRPr>
            </a:lvl4pPr>
            <a:lvl5pPr marL="3302000" indent="-660400">
              <a:spcBef>
                <a:spcPts val="4200"/>
              </a:spcBef>
              <a:buSzPct val="25000"/>
              <a:buBlip>
                <a:blip r:embed="rId3"/>
              </a:buBlip>
              <a:defRPr sz="5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1"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14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43"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SzPct val="25000"/>
              <a:buBlip>
                <a:blip r:embed="rId3"/>
              </a:buBlip>
              <a:defRPr sz="4200">
                <a:solidFill>
                  <a:srgbClr val="3E231A"/>
                </a:solidFill>
                <a:latin typeface="Papyrus"/>
                <a:ea typeface="Papyrus"/>
                <a:cs typeface="Papyrus"/>
                <a:sym typeface="Papyrus"/>
              </a:defRPr>
            </a:lvl1pPr>
            <a:lvl2pPr marL="1066800" indent="-533400">
              <a:spcBef>
                <a:spcPts val="3900"/>
              </a:spcBef>
              <a:buSzPct val="25000"/>
              <a:buBlip>
                <a:blip r:embed="rId3"/>
              </a:buBlip>
              <a:defRPr sz="4200">
                <a:solidFill>
                  <a:srgbClr val="3E231A"/>
                </a:solidFill>
                <a:latin typeface="Papyrus"/>
                <a:ea typeface="Papyrus"/>
                <a:cs typeface="Papyrus"/>
                <a:sym typeface="Papyrus"/>
              </a:defRPr>
            </a:lvl2pPr>
            <a:lvl3pPr marL="1600200" indent="-533400">
              <a:spcBef>
                <a:spcPts val="3900"/>
              </a:spcBef>
              <a:buSzPct val="25000"/>
              <a:buBlip>
                <a:blip r:embed="rId3"/>
              </a:buBlip>
              <a:defRPr sz="4200">
                <a:solidFill>
                  <a:srgbClr val="3E231A"/>
                </a:solidFill>
                <a:latin typeface="Papyrus"/>
                <a:ea typeface="Papyrus"/>
                <a:cs typeface="Papyrus"/>
                <a:sym typeface="Papyrus"/>
              </a:defRPr>
            </a:lvl3pPr>
            <a:lvl4pPr marL="2133600" indent="-533400">
              <a:spcBef>
                <a:spcPts val="3900"/>
              </a:spcBef>
              <a:buSzPct val="25000"/>
              <a:buBlip>
                <a:blip r:embed="rId3"/>
              </a:buBlip>
              <a:defRPr sz="4200">
                <a:solidFill>
                  <a:srgbClr val="3E231A"/>
                </a:solidFill>
                <a:latin typeface="Papyrus"/>
                <a:ea typeface="Papyrus"/>
                <a:cs typeface="Papyrus"/>
                <a:sym typeface="Papyrus"/>
              </a:defRPr>
            </a:lvl4pPr>
            <a:lvl5pPr marL="2667000" indent="-533400">
              <a:spcBef>
                <a:spcPts val="3900"/>
              </a:spcBef>
              <a:buSzPct val="25000"/>
              <a:buBlip>
                <a:blip r:embed="rId3"/>
              </a:buBlip>
              <a:defRPr sz="4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3" name="Rock formations in the turquoise waters of Algarve, Portugal"/>
          <p:cNvSpPr/>
          <p:nvPr>
            <p:ph type="pic" idx="21"/>
          </p:nvPr>
        </p:nvSpPr>
        <p:spPr>
          <a:xfrm>
            <a:off x="927100" y="-1765300"/>
            <a:ext cx="22529800" cy="15019865"/>
          </a:xfrm>
          <a:prstGeom prst="rect">
            <a:avLst/>
          </a:prstGeom>
          <a:ln w="9525">
            <a:round/>
          </a:ln>
        </p:spPr>
        <p:txBody>
          <a:bodyPr lIns="91439" tIns="45719" rIns="91439" bIns="45719" anchor="t">
            <a:noAutofit/>
          </a:bodyPr>
          <a:lstStyle/>
          <a:p>
            <a:pPr/>
          </a:p>
        </p:txBody>
      </p:sp>
      <p:sp>
        <p:nvSpPr>
          <p:cNvPr id="24" name="Title Text"/>
          <p:cNvSpPr txBox="1"/>
          <p:nvPr>
            <p:ph type="title"/>
          </p:nvPr>
        </p:nvSpPr>
        <p:spPr>
          <a:xfrm>
            <a:off x="952500" y="9982200"/>
            <a:ext cx="22479000" cy="1574800"/>
          </a:xfrm>
          <a:prstGeom prst="rect">
            <a:avLst/>
          </a:prstGeom>
        </p:spPr>
        <p:txBody>
          <a:bodyPr anchor="b"/>
          <a:lstStyle/>
          <a:p>
            <a:pPr/>
            <a:r>
              <a:t>Title Text</a:t>
            </a:r>
          </a:p>
        </p:txBody>
      </p:sp>
      <p:sp>
        <p:nvSpPr>
          <p:cNvPr id="25" name="Body Level One…"/>
          <p:cNvSpPr txBox="1"/>
          <p:nvPr>
            <p:ph type="body" sz="quarter" idx="1"/>
          </p:nvPr>
        </p:nvSpPr>
        <p:spPr>
          <a:xfrm>
            <a:off x="952500" y="11620500"/>
            <a:ext cx="224790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952500" y="5435600"/>
            <a:ext cx="22479000" cy="2857500"/>
          </a:xfrm>
          <a:prstGeom prst="rect">
            <a:avLst/>
          </a:prstGeom>
        </p:spPr>
        <p:txBody>
          <a:bodyPr/>
          <a:lstStyle/>
          <a:p>
            <a:pPr/>
            <a:r>
              <a:t>Title Text</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Lighthouse in Portugal with coastal rock formations in the foreground overlooking the ocean at sunset "/>
          <p:cNvSpPr/>
          <p:nvPr>
            <p:ph type="pic" idx="21"/>
          </p:nvPr>
        </p:nvSpPr>
        <p:spPr>
          <a:xfrm>
            <a:off x="12623800" y="-1346200"/>
            <a:ext cx="10928468" cy="16319500"/>
          </a:xfrm>
          <a:prstGeom prst="rect">
            <a:avLst/>
          </a:prstGeom>
          <a:ln w="9525">
            <a:round/>
          </a:ln>
        </p:spPr>
        <p:txBody>
          <a:bodyPr lIns="91439" tIns="45719" rIns="91439" bIns="45719" anchor="t">
            <a:noAutofit/>
          </a:bodyPr>
          <a:lstStyle/>
          <a:p>
            <a:pPr/>
          </a:p>
        </p:txBody>
      </p:sp>
      <p:sp>
        <p:nvSpPr>
          <p:cNvPr id="42" name="Title Text"/>
          <p:cNvSpPr txBox="1"/>
          <p:nvPr>
            <p:ph type="title"/>
          </p:nvPr>
        </p:nvSpPr>
        <p:spPr>
          <a:xfrm>
            <a:off x="952500" y="3378200"/>
            <a:ext cx="10934700" cy="8534400"/>
          </a:xfrm>
          <a:prstGeom prst="rect">
            <a:avLst/>
          </a:prstGeom>
        </p:spPr>
        <p:txBody>
          <a:bodyPr anchor="t"/>
          <a:lstStyle/>
          <a:p>
            <a:pPr/>
            <a:r>
              <a:t>Title Text</a:t>
            </a:r>
          </a:p>
        </p:txBody>
      </p:sp>
      <p:sp>
        <p:nvSpPr>
          <p:cNvPr id="43" name="Body Level One…"/>
          <p:cNvSpPr txBox="1"/>
          <p:nvPr>
            <p:ph type="body" sz="quarter" idx="1"/>
          </p:nvPr>
        </p:nvSpPr>
        <p:spPr>
          <a:xfrm>
            <a:off x="952500" y="1638300"/>
            <a:ext cx="109347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1" name="Line"/>
          <p:cNvSpPr/>
          <p:nvPr/>
        </p:nvSpPr>
        <p:spPr>
          <a:xfrm>
            <a:off x="952500" y="36195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2" name="Title Text"/>
          <p:cNvSpPr txBox="1"/>
          <p:nvPr>
            <p:ph type="title"/>
          </p:nvPr>
        </p:nvSpPr>
        <p:spPr>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61" name="Title Text"/>
          <p:cNvSpPr txBox="1"/>
          <p:nvPr>
            <p:ph type="title"/>
          </p:nvPr>
        </p:nvSpPr>
        <p:spPr>
          <a:prstGeom prst="rect">
            <a:avLst/>
          </a:prstGeom>
        </p:spPr>
        <p:txBody>
          <a:bodyPr/>
          <a:lstStyle/>
          <a:p>
            <a:pPr/>
            <a:r>
              <a:t>Title Text</a:t>
            </a:r>
          </a:p>
        </p:txBody>
      </p:sp>
      <p:sp>
        <p:nvSpPr>
          <p:cNvPr id="62" name="Body Level One…"/>
          <p:cNvSpPr txBox="1"/>
          <p:nvPr>
            <p:ph type="body" idx="1"/>
          </p:nvPr>
        </p:nvSpPr>
        <p:spPr>
          <a:xfrm>
            <a:off x="952500" y="4267200"/>
            <a:ext cx="22479000" cy="8051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Rock formations in the turquoise waters of Algarve, Portugal"/>
          <p:cNvSpPr/>
          <p:nvPr>
            <p:ph type="pic" sz="half" idx="21"/>
          </p:nvPr>
        </p:nvSpPr>
        <p:spPr>
          <a:xfrm>
            <a:off x="381000" y="4229100"/>
            <a:ext cx="11684000" cy="7789334"/>
          </a:xfrm>
          <a:prstGeom prst="rect">
            <a:avLst/>
          </a:prstGeom>
          <a:ln w="9525">
            <a:round/>
          </a:ln>
        </p:spPr>
        <p:txBody>
          <a:bodyPr lIns="91439" tIns="45719" rIns="91439" bIns="45719" anchor="t">
            <a:noAutofit/>
          </a:bodyPr>
          <a:lstStyle/>
          <a:p>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sz="half" idx="1"/>
          </p:nvPr>
        </p:nvSpPr>
        <p:spPr>
          <a:xfrm>
            <a:off x="12687300" y="4114800"/>
            <a:ext cx="10744200" cy="7950200"/>
          </a:xfrm>
          <a:prstGeom prst="rect">
            <a:avLst/>
          </a:prstGeom>
        </p:spPr>
        <p:txBody>
          <a:bodyPr/>
          <a:lstStyle>
            <a:lvl1pPr marL="495300" indent="-495300">
              <a:spcBef>
                <a:spcPts val="4500"/>
              </a:spcBef>
              <a:buSzPct val="30000"/>
              <a:buBlip>
                <a:blip r:embed="rId2"/>
              </a:buBlip>
              <a:defRPr sz="4200"/>
            </a:lvl1pPr>
            <a:lvl2pPr marL="990600" indent="-495300">
              <a:spcBef>
                <a:spcPts val="4500"/>
              </a:spcBef>
              <a:buSzPct val="30000"/>
              <a:buBlip>
                <a:blip r:embed="rId2"/>
              </a:buBlip>
              <a:defRPr sz="4200"/>
            </a:lvl2pPr>
            <a:lvl3pPr marL="1485900" indent="-495300">
              <a:spcBef>
                <a:spcPts val="4500"/>
              </a:spcBef>
              <a:buSzPct val="30000"/>
              <a:buBlip>
                <a:blip r:embed="rId2"/>
              </a:buBlip>
              <a:defRPr sz="4200"/>
            </a:lvl3pPr>
            <a:lvl4pPr marL="1981200" indent="-495300">
              <a:spcBef>
                <a:spcPts val="4500"/>
              </a:spcBef>
              <a:buSzPct val="30000"/>
              <a:buBlip>
                <a:blip r:embed="rId2"/>
              </a:buBlip>
              <a:defRPr sz="4200"/>
            </a:lvl4pPr>
            <a:lvl5pPr marL="2476500" indent="-495300">
              <a:spcBef>
                <a:spcPts val="4500"/>
              </a:spcBef>
              <a:buSzPct val="30000"/>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9" name="Green and yellow boat at water’s edge across from the village of Ferragudo, Portugal at duskFishermen boats at sea near village at dusk in Algarve, south of Portugal."/>
          <p:cNvSpPr/>
          <p:nvPr>
            <p:ph type="pic" sz="half" idx="21"/>
          </p:nvPr>
        </p:nvSpPr>
        <p:spPr>
          <a:xfrm>
            <a:off x="13208000" y="520700"/>
            <a:ext cx="10909968" cy="7277100"/>
          </a:xfrm>
          <a:prstGeom prst="rect">
            <a:avLst/>
          </a:prstGeom>
          <a:ln w="9525">
            <a:round/>
          </a:ln>
        </p:spPr>
        <p:txBody>
          <a:bodyPr lIns="91439" tIns="45719" rIns="91439" bIns="45719" anchor="t">
            <a:noAutofit/>
          </a:bodyPr>
          <a:lstStyle/>
          <a:p>
            <a:pPr/>
          </a:p>
        </p:txBody>
      </p:sp>
      <p:sp>
        <p:nvSpPr>
          <p:cNvPr id="90" name="Rock formations in the turquoise waters of Algarve, Portugal"/>
          <p:cNvSpPr/>
          <p:nvPr>
            <p:ph type="pic" sz="half" idx="22"/>
          </p:nvPr>
        </p:nvSpPr>
        <p:spPr>
          <a:xfrm>
            <a:off x="13208000" y="6146800"/>
            <a:ext cx="10160000" cy="6773334"/>
          </a:xfrm>
          <a:prstGeom prst="rect">
            <a:avLst/>
          </a:prstGeom>
          <a:ln w="9525">
            <a:round/>
          </a:ln>
        </p:spPr>
        <p:txBody>
          <a:bodyPr lIns="91439" tIns="45719" rIns="91439" bIns="45719" anchor="t">
            <a:noAutofit/>
          </a:bodyPr>
          <a:lstStyle/>
          <a:p>
            <a:pPr/>
          </a:p>
        </p:txBody>
      </p:sp>
      <p:sp>
        <p:nvSpPr>
          <p:cNvPr id="91" name="Lighthouse in Portugal with coastal rock formations in the foreground overlooking the ocean at sunset "/>
          <p:cNvSpPr/>
          <p:nvPr>
            <p:ph type="pic" idx="23"/>
          </p:nvPr>
        </p:nvSpPr>
        <p:spPr>
          <a:xfrm>
            <a:off x="742138" y="-1391145"/>
            <a:ext cx="11855474" cy="17703801"/>
          </a:xfrm>
          <a:prstGeom prst="rect">
            <a:avLst/>
          </a:prstGeom>
          <a:ln w="9525">
            <a:round/>
          </a:ln>
        </p:spPr>
        <p:txBody>
          <a:bodyPr lIns="91439" tIns="45719" rIns="91439" bIns="45719" anchor="t">
            <a:noAutofit/>
          </a:bodyPr>
          <a:lstStyle/>
          <a:p>
            <a:pP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Line"/>
          <p:cNvSpPr/>
          <p:nvPr/>
        </p:nvSpPr>
        <p:spPr>
          <a:xfrm>
            <a:off x="952500" y="13004800"/>
            <a:ext cx="22479000" cy="0"/>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952500" y="7112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Body Level One…"/>
          <p:cNvSpPr txBox="1"/>
          <p:nvPr>
            <p:ph type="body" idx="1"/>
          </p:nvPr>
        </p:nvSpPr>
        <p:spPr>
          <a:xfrm>
            <a:off x="952500" y="1384300"/>
            <a:ext cx="22479000" cy="1094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Title Text"/>
          <p:cNvSpPr txBox="1"/>
          <p:nvPr>
            <p:ph type="title"/>
          </p:nvPr>
        </p:nvSpPr>
        <p:spPr>
          <a:xfrm>
            <a:off x="952500" y="838200"/>
            <a:ext cx="22479000" cy="2679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Slide Number"/>
          <p:cNvSpPr txBox="1"/>
          <p:nvPr>
            <p:ph type="sldNum" sz="quarter" idx="2"/>
          </p:nvPr>
        </p:nvSpPr>
        <p:spPr>
          <a:xfrm>
            <a:off x="22923500" y="12319000"/>
            <a:ext cx="419100" cy="4572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1pPr>
      <a:lvl2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2pPr>
      <a:lvl3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3pPr>
      <a:lvl4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4pPr>
      <a:lvl5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5pPr>
      <a:lvl6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6pPr>
      <a:lvl7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7pPr>
      <a:lvl8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8pPr>
      <a:lvl9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9pPr>
    </p:titleStyle>
    <p:bodyStyle>
      <a:lvl1pPr marL="571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1pPr>
      <a:lvl2pPr marL="1143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2pPr>
      <a:lvl3pPr marL="1714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3pPr>
      <a:lvl4pPr marL="2286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4pPr>
      <a:lvl5pPr marL="2857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Rock formations in the turquoise waters of Algarve, Portugal" descr="Rock formations in the turquoise waters of Algarve, Portugal"/>
          <p:cNvPicPr>
            <a:picLocks noChangeAspect="0"/>
          </p:cNvPicPr>
          <p:nvPr>
            <p:ph type="pic" idx="21"/>
          </p:nvPr>
        </p:nvPicPr>
        <p:blipFill>
          <a:blip r:embed="rId2">
            <a:extLst/>
          </a:blip>
          <a:stretch>
            <a:fillRect/>
          </a:stretch>
        </p:blipFill>
        <p:spPr>
          <a:xfrm>
            <a:off x="825500" y="1320800"/>
            <a:ext cx="22733000" cy="8331200"/>
          </a:xfrm>
          <a:prstGeom prst="rect">
            <a:avLst/>
          </a:prstGeom>
        </p:spPr>
      </p:pic>
      <p:sp>
        <p:nvSpPr>
          <p:cNvPr id="154" name="The Revelation of Jesus Christ"/>
          <p:cNvSpPr txBox="1"/>
          <p:nvPr>
            <p:ph type="title"/>
          </p:nvPr>
        </p:nvSpPr>
        <p:spPr>
          <a:prstGeom prst="rect">
            <a:avLst/>
          </a:prstGeom>
        </p:spPr>
        <p:txBody>
          <a:bodyPr/>
          <a:lstStyle/>
          <a:p>
            <a:pPr/>
            <a:r>
              <a:t>The Revelation of Jesus Christ</a:t>
            </a:r>
          </a:p>
        </p:txBody>
      </p:sp>
      <p:sp>
        <p:nvSpPr>
          <p:cNvPr id="155" name="Vision 3, Part 1 (12:1-12) - The Dragon, the Woman, and the Child"/>
          <p:cNvSpPr txBox="1"/>
          <p:nvPr>
            <p:ph type="body" sz="quarter" idx="1"/>
          </p:nvPr>
        </p:nvSpPr>
        <p:spPr>
          <a:prstGeom prst="rect">
            <a:avLst/>
          </a:prstGeom>
        </p:spPr>
        <p:txBody>
          <a:bodyPr/>
          <a:lstStyle/>
          <a:p>
            <a:pPr/>
            <a:r>
              <a:t>Vision 3, Part 1 (12:1-12) - The Dragon, the Woman, and the Child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he faithful of God from all time"/>
          <p:cNvSpPr txBox="1"/>
          <p:nvPr>
            <p:ph type="title"/>
          </p:nvPr>
        </p:nvSpPr>
        <p:spPr>
          <a:prstGeom prst="rect">
            <a:avLst/>
          </a:prstGeom>
        </p:spPr>
        <p:txBody>
          <a:bodyPr/>
          <a:lstStyle/>
          <a:p>
            <a:pPr/>
            <a:r>
              <a:t>The faithful of God from all time</a:t>
            </a:r>
          </a:p>
        </p:txBody>
      </p:sp>
      <p:sp>
        <p:nvSpPr>
          <p:cNvPr id="197" name="Prior to birth, she represents faithful Israel (“the moon under her feet”)…"/>
          <p:cNvSpPr txBox="1"/>
          <p:nvPr>
            <p:ph type="body" idx="1"/>
          </p:nvPr>
        </p:nvSpPr>
        <p:spPr>
          <a:prstGeom prst="rect">
            <a:avLst/>
          </a:prstGeom>
        </p:spPr>
        <p:txBody>
          <a:bodyPr/>
          <a:lstStyle/>
          <a:p>
            <a:pPr marL="571499" indent="-571499">
              <a:lnSpc>
                <a:spcPct val="120000"/>
              </a:lnSpc>
              <a:spcBef>
                <a:spcPts val="4800"/>
              </a:spcBef>
              <a:buBlip>
                <a:blip r:embed="rId3"/>
              </a:buBlip>
              <a:defRPr sz="6000"/>
            </a:pPr>
            <a:r>
              <a:t>Prior to birth, she represents faithful Israel (“the moon under her feet”)</a:t>
            </a:r>
          </a:p>
          <a:p>
            <a:pPr marL="571499" indent="-571499">
              <a:lnSpc>
                <a:spcPct val="120000"/>
              </a:lnSpc>
              <a:spcBef>
                <a:spcPts val="4800"/>
              </a:spcBef>
              <a:buBlip>
                <a:blip r:embed="rId3"/>
              </a:buBlip>
              <a:defRPr sz="6000"/>
            </a:pPr>
            <a:r>
              <a:t>After the glorification of the male child, she represents the church (“clothed with the sun”)</a:t>
            </a:r>
          </a:p>
          <a:p>
            <a:pPr marL="571499" indent="-571499">
              <a:lnSpc>
                <a:spcPct val="120000"/>
              </a:lnSpc>
              <a:spcBef>
                <a:spcPts val="4800"/>
              </a:spcBef>
              <a:buBlip>
                <a:blip r:embed="rId3"/>
              </a:buBlip>
              <a:defRPr sz="6000"/>
            </a:pPr>
            <a:r>
              <a:t>Ephesians 2:13-15, Hebrews 12:22-23, Romans 11:17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7">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7"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12:3-6 - The dragon and the male child"/>
          <p:cNvSpPr txBox="1"/>
          <p:nvPr>
            <p:ph type="title"/>
          </p:nvPr>
        </p:nvSpPr>
        <p:spPr>
          <a:prstGeom prst="rect">
            <a:avLst/>
          </a:prstGeom>
        </p:spPr>
        <p:txBody>
          <a:bodyPr/>
          <a:lstStyle/>
          <a:p>
            <a:pPr/>
            <a:r>
              <a:t>12:3-6 - The dragon and the male child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he dragon"/>
          <p:cNvSpPr txBox="1"/>
          <p:nvPr>
            <p:ph type="title"/>
          </p:nvPr>
        </p:nvSpPr>
        <p:spPr>
          <a:prstGeom prst="rect">
            <a:avLst/>
          </a:prstGeom>
        </p:spPr>
        <p:txBody>
          <a:bodyPr/>
          <a:lstStyle/>
          <a:p>
            <a:pPr/>
            <a:r>
              <a:t>The dragon</a:t>
            </a:r>
          </a:p>
        </p:txBody>
      </p:sp>
      <p:sp>
        <p:nvSpPr>
          <p:cNvPr id="206" name="“…fiery red dragon” - Satan, the Devil according to verse 9…"/>
          <p:cNvSpPr txBox="1"/>
          <p:nvPr>
            <p:ph type="body" idx="1"/>
          </p:nvPr>
        </p:nvSpPr>
        <p:spPr>
          <a:prstGeom prst="rect">
            <a:avLst/>
          </a:prstGeom>
        </p:spPr>
        <p:txBody>
          <a:bodyPr/>
          <a:lstStyle/>
          <a:p>
            <a:pPr marL="571499" indent="-571499">
              <a:lnSpc>
                <a:spcPct val="110000"/>
              </a:lnSpc>
              <a:spcBef>
                <a:spcPts val="2400"/>
              </a:spcBef>
              <a:buBlip>
                <a:blip r:embed="rId3"/>
              </a:buBlip>
              <a:defRPr sz="5300"/>
            </a:pPr>
            <a:r>
              <a:t>“…fiery red dragon” - Satan, the Devil according to verse 9</a:t>
            </a:r>
          </a:p>
          <a:p>
            <a:pPr marL="571499" indent="-571499">
              <a:lnSpc>
                <a:spcPct val="110000"/>
              </a:lnSpc>
              <a:spcBef>
                <a:spcPts val="2400"/>
              </a:spcBef>
              <a:buBlip>
                <a:blip r:embed="rId3"/>
              </a:buBlip>
              <a:defRPr sz="5300"/>
            </a:pPr>
            <a:r>
              <a:t>“seven heads and ten horns, and seven diadems on his heads” - more in chapter 13</a:t>
            </a:r>
          </a:p>
          <a:p>
            <a:pPr marL="571499" indent="-571499">
              <a:lnSpc>
                <a:spcPct val="110000"/>
              </a:lnSpc>
              <a:spcBef>
                <a:spcPts val="2400"/>
              </a:spcBef>
              <a:buBlip>
                <a:blip r:embed="rId3"/>
              </a:buBlip>
              <a:defRPr sz="5300"/>
            </a:pPr>
            <a:r>
              <a:t>“a third of the stars of heaven”</a:t>
            </a:r>
          </a:p>
          <a:p>
            <a:pPr lvl="1">
              <a:lnSpc>
                <a:spcPct val="110000"/>
              </a:lnSpc>
              <a:spcBef>
                <a:spcPts val="2400"/>
              </a:spcBef>
              <a:buBlip>
                <a:blip r:embed="rId3"/>
              </a:buBlip>
              <a:defRPr sz="5300"/>
            </a:pPr>
            <a:r>
              <a:t>Individuals either human or angelic — Job 38:7, Revelation 1:20</a:t>
            </a:r>
          </a:p>
          <a:p>
            <a:pPr lvl="1">
              <a:lnSpc>
                <a:spcPct val="110000"/>
              </a:lnSpc>
              <a:spcBef>
                <a:spcPts val="2400"/>
              </a:spcBef>
              <a:buBlip>
                <a:blip r:embed="rId3"/>
              </a:buBlip>
              <a:defRPr sz="5300"/>
            </a:pPr>
            <a:r>
              <a:t>Represent fallen angels — 2 Peter 2:4, Jude 6</a:t>
            </a:r>
          </a:p>
          <a:p>
            <a:pPr marL="571499" indent="-571499">
              <a:lnSpc>
                <a:spcPct val="110000"/>
              </a:lnSpc>
              <a:spcBef>
                <a:spcPts val="2400"/>
              </a:spcBef>
              <a:buBlip>
                <a:blip r:embed="rId3"/>
              </a:buBlip>
              <a:defRPr sz="5300"/>
            </a:pPr>
            <a:r>
              <a:t>“dragon stood before the woman...to devour her Child as soon as it was born”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0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6"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he male child = christ"/>
          <p:cNvSpPr txBox="1"/>
          <p:nvPr>
            <p:ph type="title"/>
          </p:nvPr>
        </p:nvSpPr>
        <p:spPr>
          <a:prstGeom prst="rect">
            <a:avLst/>
          </a:prstGeom>
        </p:spPr>
        <p:txBody>
          <a:bodyPr/>
          <a:lstStyle/>
          <a:p>
            <a:pPr/>
            <a:r>
              <a:t>The male child = christ</a:t>
            </a:r>
          </a:p>
        </p:txBody>
      </p:sp>
      <p:sp>
        <p:nvSpPr>
          <p:cNvPr id="211" name="He will “rule all nations with a rod of iron” (verse 5) — see Psalm 2:9, Isaiah 11:4, Revelation 19:15…"/>
          <p:cNvSpPr txBox="1"/>
          <p:nvPr>
            <p:ph type="body" idx="1"/>
          </p:nvPr>
        </p:nvSpPr>
        <p:spPr>
          <a:prstGeom prst="rect">
            <a:avLst/>
          </a:prstGeom>
        </p:spPr>
        <p:txBody>
          <a:bodyPr/>
          <a:lstStyle/>
          <a:p>
            <a:pPr marL="571499" indent="-571499">
              <a:lnSpc>
                <a:spcPct val="120000"/>
              </a:lnSpc>
              <a:spcBef>
                <a:spcPts val="4200"/>
              </a:spcBef>
              <a:buBlip>
                <a:blip r:embed="rId3"/>
              </a:buBlip>
              <a:defRPr sz="6000"/>
            </a:pPr>
            <a:r>
              <a:t>He will “rule all nations with a rod of iron” (verse 5) — see Psalm 2:9, Isaiah 11:4, Revelation 19:15</a:t>
            </a:r>
          </a:p>
          <a:p>
            <a:pPr marL="571499" indent="-571499">
              <a:lnSpc>
                <a:spcPct val="120000"/>
              </a:lnSpc>
              <a:spcBef>
                <a:spcPts val="4200"/>
              </a:spcBef>
              <a:buBlip>
                <a:blip r:embed="rId3"/>
              </a:buBlip>
              <a:defRPr sz="6000"/>
            </a:pPr>
            <a:r>
              <a:t>Jesus was the seed of woman — Genesis 3:15, Galatians 4:4, Isaiah 7:14</a:t>
            </a:r>
          </a:p>
          <a:p>
            <a:pPr marL="571499" indent="-571499">
              <a:lnSpc>
                <a:spcPct val="120000"/>
              </a:lnSpc>
              <a:spcBef>
                <a:spcPts val="4200"/>
              </a:spcBef>
              <a:buBlip>
                <a:blip r:embed="rId3"/>
              </a:buBlip>
              <a:defRPr sz="6000"/>
            </a:pPr>
            <a:r>
              <a:t>Jesus is the seed of Abraham through David — Galatians 3:16, Isaiah 11:1, Revelation 5:5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atan attempts to kill Jesus"/>
          <p:cNvSpPr txBox="1"/>
          <p:nvPr>
            <p:ph type="title"/>
          </p:nvPr>
        </p:nvSpPr>
        <p:spPr>
          <a:prstGeom prst="rect">
            <a:avLst/>
          </a:prstGeom>
        </p:spPr>
        <p:txBody>
          <a:bodyPr/>
          <a:lstStyle/>
          <a:p>
            <a:pPr/>
            <a:r>
              <a:t>Satan attempts to kill Jesus</a:t>
            </a:r>
          </a:p>
        </p:txBody>
      </p:sp>
      <p:sp>
        <p:nvSpPr>
          <p:cNvPr id="216" name="“dragon stood before the woman...to devour her Child as soon as it was born” – Matthew 2:1-19…"/>
          <p:cNvSpPr txBox="1"/>
          <p:nvPr>
            <p:ph type="body" idx="1"/>
          </p:nvPr>
        </p:nvSpPr>
        <p:spPr>
          <a:prstGeom prst="rect">
            <a:avLst/>
          </a:prstGeom>
        </p:spPr>
        <p:txBody>
          <a:bodyPr/>
          <a:lstStyle/>
          <a:p>
            <a:pPr marL="502919" indent="-502919" defTabSz="726440">
              <a:lnSpc>
                <a:spcPct val="110000"/>
              </a:lnSpc>
              <a:spcBef>
                <a:spcPts val="2900"/>
              </a:spcBef>
              <a:buBlip>
                <a:blip r:embed="rId3"/>
              </a:buBlip>
              <a:defRPr sz="5808"/>
            </a:pPr>
            <a:r>
              <a:t>“dragon stood before the woman...to devour her Child as soon as it was born” – Matthew 2:1-19</a:t>
            </a:r>
          </a:p>
          <a:p>
            <a:pPr marL="502919" indent="-502919" defTabSz="726440">
              <a:lnSpc>
                <a:spcPct val="110000"/>
              </a:lnSpc>
              <a:spcBef>
                <a:spcPts val="2900"/>
              </a:spcBef>
              <a:buBlip>
                <a:blip r:embed="rId3"/>
              </a:buBlip>
              <a:defRPr sz="5808"/>
            </a:pPr>
            <a:r>
              <a:t>The crucifixion was orchestrated by Satan - Luke 22:3, Luke 22:53, John 14:30</a:t>
            </a:r>
          </a:p>
          <a:p>
            <a:pPr marL="502919" indent="-502919" defTabSz="726440">
              <a:lnSpc>
                <a:spcPct val="110000"/>
              </a:lnSpc>
              <a:spcBef>
                <a:spcPts val="2900"/>
              </a:spcBef>
              <a:buBlip>
                <a:blip r:embed="rId3"/>
              </a:buBlip>
              <a:defRPr sz="5808"/>
            </a:pPr>
            <a:r>
              <a:t>“And her Child was caught up to God and His throne” </a:t>
            </a:r>
          </a:p>
          <a:p>
            <a:pPr lvl="1" marL="1005839" indent="-502919" defTabSz="726440">
              <a:lnSpc>
                <a:spcPct val="110000"/>
              </a:lnSpc>
              <a:spcBef>
                <a:spcPts val="2900"/>
              </a:spcBef>
              <a:buBlip>
                <a:blip r:embed="rId3"/>
              </a:buBlip>
              <a:defRPr sz="5808"/>
            </a:pPr>
            <a:r>
              <a:t>Resurrection and glorification of Christ</a:t>
            </a:r>
          </a:p>
          <a:p>
            <a:pPr lvl="1" marL="1005839" indent="-502919" defTabSz="726440">
              <a:lnSpc>
                <a:spcPct val="110000"/>
              </a:lnSpc>
              <a:spcBef>
                <a:spcPts val="2900"/>
              </a:spcBef>
              <a:buBlip>
                <a:blip r:embed="rId3"/>
              </a:buBlip>
              <a:defRPr sz="5808"/>
            </a:pPr>
            <a:r>
              <a:t>Ephesians 1:20-21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6"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anctuary in the wilderness"/>
          <p:cNvSpPr txBox="1"/>
          <p:nvPr>
            <p:ph type="title"/>
          </p:nvPr>
        </p:nvSpPr>
        <p:spPr>
          <a:prstGeom prst="rect">
            <a:avLst/>
          </a:prstGeom>
        </p:spPr>
        <p:txBody>
          <a:bodyPr/>
          <a:lstStyle/>
          <a:p>
            <a:pPr/>
            <a:r>
              <a:t>Sanctuary in the wilderness</a:t>
            </a:r>
          </a:p>
        </p:txBody>
      </p:sp>
      <p:sp>
        <p:nvSpPr>
          <p:cNvPr id="221" name="“where she has a place prepared by God” - a sanctuary to commune with God…"/>
          <p:cNvSpPr txBox="1"/>
          <p:nvPr>
            <p:ph type="body" idx="1"/>
          </p:nvPr>
        </p:nvSpPr>
        <p:spPr>
          <a:prstGeom prst="rect">
            <a:avLst/>
          </a:prstGeom>
        </p:spPr>
        <p:txBody>
          <a:bodyPr/>
          <a:lstStyle/>
          <a:p>
            <a:pPr marL="571499" indent="-571499">
              <a:lnSpc>
                <a:spcPct val="110000"/>
              </a:lnSpc>
              <a:buBlip>
                <a:blip r:embed="rId2"/>
              </a:buBlip>
              <a:defRPr sz="5600"/>
            </a:pPr>
            <a:r>
              <a:t>“where she has a place prepared by God” - a sanctuary to commune with God</a:t>
            </a:r>
          </a:p>
          <a:p>
            <a:pPr marL="571499" indent="-571499">
              <a:lnSpc>
                <a:spcPct val="110000"/>
              </a:lnSpc>
              <a:buBlip>
                <a:blip r:embed="rId2"/>
              </a:buBlip>
              <a:defRPr sz="5600"/>
            </a:pPr>
            <a:r>
              <a:t>“that they should feed her there” – the church will be nourished while in the wilderness</a:t>
            </a:r>
          </a:p>
          <a:p>
            <a:pPr marL="571499" indent="-571499">
              <a:lnSpc>
                <a:spcPct val="110000"/>
              </a:lnSpc>
              <a:buBlip>
                <a:blip r:embed="rId2"/>
              </a:buBlip>
              <a:defRPr sz="5600"/>
            </a:pPr>
            <a:r>
              <a:t>She flees when the dragon persecutes her — see verse 13</a:t>
            </a:r>
          </a:p>
          <a:p>
            <a:pPr marL="571499" indent="-571499">
              <a:lnSpc>
                <a:spcPct val="110000"/>
              </a:lnSpc>
              <a:buBlip>
                <a:blip r:embed="rId2"/>
              </a:buBlip>
              <a:defRPr sz="5600"/>
            </a:pPr>
            <a:r>
              <a:t>She finds refuge for 1,260 days = 1,260 years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Biblical Christianity disappears"/>
          <p:cNvSpPr txBox="1"/>
          <p:nvPr>
            <p:ph type="title"/>
          </p:nvPr>
        </p:nvSpPr>
        <p:spPr>
          <a:prstGeom prst="rect">
            <a:avLst/>
          </a:prstGeom>
        </p:spPr>
        <p:txBody>
          <a:bodyPr/>
          <a:lstStyle/>
          <a:p>
            <a:pPr/>
            <a:r>
              <a:t>Biblical Christianity disappears</a:t>
            </a:r>
          </a:p>
        </p:txBody>
      </p:sp>
      <p:sp>
        <p:nvSpPr>
          <p:cNvPr id="224" name="Changes in the eldership…"/>
          <p:cNvSpPr txBox="1"/>
          <p:nvPr>
            <p:ph type="body" idx="1"/>
          </p:nvPr>
        </p:nvSpPr>
        <p:spPr>
          <a:prstGeom prst="rect">
            <a:avLst/>
          </a:prstGeom>
        </p:spPr>
        <p:txBody>
          <a:bodyPr/>
          <a:lstStyle/>
          <a:p>
            <a:pPr marL="571499" indent="-571499">
              <a:buBlip>
                <a:blip r:embed="rId3"/>
              </a:buBlip>
              <a:defRPr sz="6000"/>
            </a:pPr>
            <a:r>
              <a:t>Changes in the eldership</a:t>
            </a:r>
          </a:p>
          <a:p>
            <a:pPr marL="571499" indent="-571499">
              <a:buBlip>
                <a:blip r:embed="rId3"/>
              </a:buBlip>
              <a:defRPr sz="6000"/>
            </a:pPr>
            <a:r>
              <a:t>Infant baptism</a:t>
            </a:r>
          </a:p>
          <a:p>
            <a:pPr marL="571499" indent="-571499">
              <a:buBlip>
                <a:blip r:embed="rId3"/>
              </a:buBlip>
              <a:defRPr sz="6000"/>
            </a:pPr>
            <a:r>
              <a:t>Latin becomes the language of the church</a:t>
            </a:r>
          </a:p>
          <a:p>
            <a:pPr marL="571499" indent="-571499">
              <a:buBlip>
                <a:blip r:embed="rId3"/>
              </a:buBlip>
              <a:defRPr sz="6000"/>
            </a:pPr>
            <a:r>
              <a:t>Transubstantiation</a:t>
            </a:r>
          </a:p>
          <a:p>
            <a:pPr marL="571499" indent="-571499">
              <a:buBlip>
                <a:blip r:embed="rId3"/>
              </a:buBlip>
              <a:defRPr sz="6000"/>
            </a:pPr>
            <a:r>
              <a:t>Monasticism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4"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12:7-9: War in Heaven"/>
          <p:cNvSpPr txBox="1"/>
          <p:nvPr>
            <p:ph type="title"/>
          </p:nvPr>
        </p:nvSpPr>
        <p:spPr>
          <a:prstGeom prst="rect">
            <a:avLst/>
          </a:prstGeom>
        </p:spPr>
        <p:txBody>
          <a:bodyPr/>
          <a:lstStyle/>
          <a:p>
            <a:pPr/>
            <a:r>
              <a:t>12:7-9: War in Heaven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War in heaven = crucifixion"/>
          <p:cNvSpPr txBox="1"/>
          <p:nvPr>
            <p:ph type="title"/>
          </p:nvPr>
        </p:nvSpPr>
        <p:spPr>
          <a:prstGeom prst="rect">
            <a:avLst/>
          </a:prstGeom>
        </p:spPr>
        <p:txBody>
          <a:bodyPr/>
          <a:lstStyle/>
          <a:p>
            <a:pPr/>
            <a:r>
              <a:t>War in heaven = crucifixion</a:t>
            </a:r>
          </a:p>
        </p:txBody>
      </p:sp>
      <p:sp>
        <p:nvSpPr>
          <p:cNvPr id="233" name="12:5-6 describe how things played out on earth…"/>
          <p:cNvSpPr txBox="1"/>
          <p:nvPr>
            <p:ph type="body" idx="1"/>
          </p:nvPr>
        </p:nvSpPr>
        <p:spPr>
          <a:prstGeom prst="rect">
            <a:avLst/>
          </a:prstGeom>
        </p:spPr>
        <p:txBody>
          <a:bodyPr/>
          <a:lstStyle/>
          <a:p>
            <a:pPr marL="571499" indent="-571499">
              <a:lnSpc>
                <a:spcPct val="110000"/>
              </a:lnSpc>
              <a:buBlip>
                <a:blip r:embed="rId3"/>
              </a:buBlip>
              <a:defRPr sz="6500"/>
            </a:pPr>
            <a:r>
              <a:t>12:5-6 describe how things played out on earth</a:t>
            </a:r>
          </a:p>
          <a:p>
            <a:pPr marL="571499" indent="-571499">
              <a:lnSpc>
                <a:spcPct val="110000"/>
              </a:lnSpc>
              <a:buBlip>
                <a:blip r:embed="rId3"/>
              </a:buBlip>
              <a:defRPr sz="6500"/>
            </a:pPr>
            <a:r>
              <a:t>12:7-9 describe how things played out in heaven</a:t>
            </a:r>
          </a:p>
          <a:p>
            <a:pPr marL="571499" indent="-571499">
              <a:lnSpc>
                <a:spcPct val="110000"/>
              </a:lnSpc>
              <a:buBlip>
                <a:blip r:embed="rId3"/>
              </a:buBlip>
              <a:defRPr sz="6500"/>
            </a:pPr>
            <a:r>
              <a:t>Spiritual conflicts parallel earthly conflicts — e.g. 2 Kings 6:8-23</a:t>
            </a:r>
          </a:p>
          <a:p>
            <a:pPr marL="571499" indent="-571499">
              <a:lnSpc>
                <a:spcPct val="110000"/>
              </a:lnSpc>
              <a:buBlip>
                <a:blip r:embed="rId3"/>
              </a:buBlip>
              <a:defRPr sz="6500"/>
            </a:pPr>
            <a:r>
              <a:t>Ephesians 6:11-12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3"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Michael the archangel"/>
          <p:cNvSpPr txBox="1"/>
          <p:nvPr>
            <p:ph type="title"/>
          </p:nvPr>
        </p:nvSpPr>
        <p:spPr>
          <a:prstGeom prst="rect">
            <a:avLst/>
          </a:prstGeom>
        </p:spPr>
        <p:txBody>
          <a:bodyPr/>
          <a:lstStyle/>
          <a:p>
            <a:pPr/>
            <a:r>
              <a:t>Michael the archangel</a:t>
            </a:r>
          </a:p>
        </p:txBody>
      </p:sp>
      <p:sp>
        <p:nvSpPr>
          <p:cNvPr id="238" name="He is an “archangel” according to Jude 9…"/>
          <p:cNvSpPr txBox="1"/>
          <p:nvPr>
            <p:ph type="body" idx="1"/>
          </p:nvPr>
        </p:nvSpPr>
        <p:spPr>
          <a:prstGeom prst="rect">
            <a:avLst/>
          </a:prstGeom>
        </p:spPr>
        <p:txBody>
          <a:bodyPr/>
          <a:lstStyle/>
          <a:p>
            <a:pPr marL="571499" indent="-571499">
              <a:lnSpc>
                <a:spcPct val="120000"/>
              </a:lnSpc>
              <a:spcBef>
                <a:spcPts val="3600"/>
              </a:spcBef>
              <a:buBlip>
                <a:blip r:embed="rId3"/>
              </a:buBlip>
              <a:defRPr sz="5500"/>
            </a:pPr>
            <a:r>
              <a:t>He is an “archangel” according to Jude 9</a:t>
            </a:r>
          </a:p>
          <a:p>
            <a:pPr lvl="1">
              <a:lnSpc>
                <a:spcPct val="120000"/>
              </a:lnSpc>
              <a:spcBef>
                <a:spcPts val="3600"/>
              </a:spcBef>
              <a:buBlip>
                <a:blip r:embed="rId3"/>
              </a:buBlip>
              <a:defRPr sz="5500"/>
            </a:pPr>
            <a:r>
              <a:t>“Arch-“ comes from the Greek word </a:t>
            </a:r>
            <a:r>
              <a:rPr i="1"/>
              <a:t>arche </a:t>
            </a:r>
            <a:r>
              <a:t>which means prince or ruler</a:t>
            </a:r>
          </a:p>
          <a:p>
            <a:pPr lvl="1">
              <a:lnSpc>
                <a:spcPct val="120000"/>
              </a:lnSpc>
              <a:spcBef>
                <a:spcPts val="3600"/>
              </a:spcBef>
              <a:buBlip>
                <a:blip r:embed="rId3"/>
              </a:buBlip>
              <a:defRPr sz="5500"/>
            </a:pPr>
            <a:r>
              <a:t>Michael is a prince or ruler of angels</a:t>
            </a:r>
          </a:p>
          <a:p>
            <a:pPr marL="571499" indent="-571499">
              <a:lnSpc>
                <a:spcPct val="120000"/>
              </a:lnSpc>
              <a:spcBef>
                <a:spcPts val="3600"/>
              </a:spcBef>
              <a:buBlip>
                <a:blip r:embed="rId3"/>
              </a:buBlip>
              <a:defRPr sz="5500"/>
            </a:pPr>
            <a:r>
              <a:t>Typically associated with God’s people — Daniel 10:13, 21 and 12:1</a:t>
            </a:r>
          </a:p>
          <a:p>
            <a:pPr marL="571499" indent="-571499">
              <a:lnSpc>
                <a:spcPct val="120000"/>
              </a:lnSpc>
              <a:spcBef>
                <a:spcPts val="3600"/>
              </a:spcBef>
              <a:buBlip>
                <a:blip r:embed="rId3"/>
              </a:buBlip>
              <a:defRPr sz="5500"/>
            </a:pPr>
            <a:r>
              <a:t>Equivalent to Satan in authority and power — John 16:11, Jude 9</a:t>
            </a:r>
          </a:p>
          <a:p>
            <a:pPr marL="571499" indent="-571499">
              <a:lnSpc>
                <a:spcPct val="120000"/>
              </a:lnSpc>
              <a:spcBef>
                <a:spcPts val="3600"/>
              </a:spcBef>
              <a:buBlip>
                <a:blip r:embed="rId3"/>
              </a:buBlip>
              <a:defRPr sz="5500"/>
            </a:pPr>
            <a:r>
              <a:t>In both Revelation 12:7-9 and Jude 9, Michael prevails over Satan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3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3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8"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Change to “Word of God testifies for a period of 1,260 years; the suppression of the Bible by the church of Rome which led to the Reformation.”…"/>
          <p:cNvSpPr txBox="1"/>
          <p:nvPr>
            <p:ph type="body" sz="half" idx="1"/>
          </p:nvPr>
        </p:nvSpPr>
        <p:spPr>
          <a:xfrm>
            <a:off x="952500" y="6679113"/>
            <a:ext cx="22479000" cy="5622973"/>
          </a:xfrm>
          <a:prstGeom prst="rect">
            <a:avLst/>
          </a:prstGeom>
        </p:spPr>
        <p:txBody>
          <a:bodyPr/>
          <a:lstStyle/>
          <a:p>
            <a:pPr marL="571499" indent="-571499">
              <a:buBlip>
                <a:blip r:embed="rId3"/>
              </a:buBlip>
              <a:defRPr sz="6400"/>
            </a:pPr>
            <a:r>
              <a:t>Change to “Word of God testifies for a period of 1,260 years; the suppression of the Bible by the church of Rome which led to the Reformation.”</a:t>
            </a:r>
          </a:p>
          <a:p>
            <a:pPr marL="571499" indent="-571499">
              <a:buBlip>
                <a:blip r:embed="rId3"/>
              </a:buBlip>
              <a:defRPr sz="6400"/>
            </a:pPr>
            <a:r>
              <a:t>~ Mid 3rd Century - Early 16th century</a:t>
            </a:r>
          </a:p>
        </p:txBody>
      </p:sp>
      <p:pic>
        <p:nvPicPr>
          <p:cNvPr id="158" name="Screenshot 2023-03-01 at 3.58.54 PM.png" descr="Screenshot 2023-03-01 at 3.58.54 PM.png"/>
          <p:cNvPicPr>
            <a:picLocks noChangeAspect="1"/>
          </p:cNvPicPr>
          <p:nvPr/>
        </p:nvPicPr>
        <p:blipFill>
          <a:blip r:embed="rId4">
            <a:extLst/>
          </a:blip>
          <a:stretch>
            <a:fillRect/>
          </a:stretch>
        </p:blipFill>
        <p:spPr>
          <a:xfrm>
            <a:off x="-1888271" y="1411778"/>
            <a:ext cx="26602166" cy="460272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7">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7"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he great dragon"/>
          <p:cNvSpPr txBox="1"/>
          <p:nvPr>
            <p:ph type="title"/>
          </p:nvPr>
        </p:nvSpPr>
        <p:spPr>
          <a:prstGeom prst="rect">
            <a:avLst/>
          </a:prstGeom>
        </p:spPr>
        <p:txBody>
          <a:bodyPr/>
          <a:lstStyle/>
          <a:p>
            <a:pPr/>
            <a:r>
              <a:t>The great dragon</a:t>
            </a:r>
          </a:p>
        </p:txBody>
      </p:sp>
      <p:sp>
        <p:nvSpPr>
          <p:cNvPr id="243" name="A dragon, a serpent — how he appeared in the garden of Eden…"/>
          <p:cNvSpPr txBox="1"/>
          <p:nvPr>
            <p:ph type="body" idx="1"/>
          </p:nvPr>
        </p:nvSpPr>
        <p:spPr>
          <a:prstGeom prst="rect">
            <a:avLst/>
          </a:prstGeom>
        </p:spPr>
        <p:txBody>
          <a:bodyPr/>
          <a:lstStyle/>
          <a:p>
            <a:pPr marL="571499" indent="-571499">
              <a:lnSpc>
                <a:spcPct val="120000"/>
              </a:lnSpc>
              <a:buBlip>
                <a:blip r:embed="rId3"/>
              </a:buBlip>
              <a:defRPr sz="6900"/>
            </a:pPr>
            <a:r>
              <a:t>A dragon, a serpent — how he appeared in the garden of Eden</a:t>
            </a:r>
          </a:p>
          <a:p>
            <a:pPr marL="571499" indent="-571499">
              <a:lnSpc>
                <a:spcPct val="120000"/>
              </a:lnSpc>
              <a:buBlip>
                <a:blip r:embed="rId3"/>
              </a:buBlip>
              <a:defRPr sz="6900"/>
            </a:pPr>
            <a:r>
              <a:t>“…Devil” - Gr. </a:t>
            </a:r>
            <a:r>
              <a:rPr i="1"/>
              <a:t>diabolos</a:t>
            </a:r>
            <a:r>
              <a:t>, false accuser, slanderer (see Job 1:9-10, 2:4-5, Zechariah 3:1, Revelation 12:10)</a:t>
            </a:r>
          </a:p>
          <a:p>
            <a:pPr marL="571499" indent="-571499">
              <a:lnSpc>
                <a:spcPct val="120000"/>
              </a:lnSpc>
              <a:buBlip>
                <a:blip r:embed="rId3"/>
              </a:buBlip>
              <a:defRPr sz="6900"/>
            </a:pPr>
            <a:r>
              <a:t>“…Satan” - Gr. </a:t>
            </a:r>
            <a:r>
              <a:rPr i="1"/>
              <a:t>satanas, </a:t>
            </a:r>
            <a:r>
              <a:t>adversary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3"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He “deceives the whole world”"/>
          <p:cNvSpPr txBox="1"/>
          <p:nvPr>
            <p:ph type="title"/>
          </p:nvPr>
        </p:nvSpPr>
        <p:spPr>
          <a:prstGeom prst="rect">
            <a:avLst/>
          </a:prstGeom>
        </p:spPr>
        <p:txBody>
          <a:bodyPr/>
          <a:lstStyle/>
          <a:p>
            <a:pPr/>
            <a:r>
              <a:t>He “deceives the whole world”</a:t>
            </a:r>
          </a:p>
        </p:txBody>
      </p:sp>
      <p:sp>
        <p:nvSpPr>
          <p:cNvPr id="248" name="John 8:44 - the “father of lies”…"/>
          <p:cNvSpPr txBox="1"/>
          <p:nvPr>
            <p:ph type="body" idx="1"/>
          </p:nvPr>
        </p:nvSpPr>
        <p:spPr>
          <a:prstGeom prst="rect">
            <a:avLst/>
          </a:prstGeom>
        </p:spPr>
        <p:txBody>
          <a:bodyPr/>
          <a:lstStyle/>
          <a:p>
            <a:pPr marL="571499" indent="-571499">
              <a:lnSpc>
                <a:spcPct val="120000"/>
              </a:lnSpc>
              <a:spcBef>
                <a:spcPts val="4200"/>
              </a:spcBef>
              <a:buBlip>
                <a:blip r:embed="rId3"/>
              </a:buBlip>
              <a:defRPr sz="6000"/>
            </a:pPr>
            <a:r>
              <a:t>John 8:44 - the “father of lies”</a:t>
            </a:r>
          </a:p>
          <a:p>
            <a:pPr marL="571499" indent="-571499">
              <a:lnSpc>
                <a:spcPct val="120000"/>
              </a:lnSpc>
              <a:spcBef>
                <a:spcPts val="4200"/>
              </a:spcBef>
              <a:buBlip>
                <a:blip r:embed="rId3"/>
              </a:buBlip>
              <a:defRPr sz="6000"/>
            </a:pPr>
            <a:r>
              <a:t>Works through human agencies to deceive the world (Revelation 13:14, 18:23, 20:3)</a:t>
            </a:r>
          </a:p>
          <a:p>
            <a:pPr marL="571499" indent="-571499">
              <a:lnSpc>
                <a:spcPct val="120000"/>
              </a:lnSpc>
              <a:spcBef>
                <a:spcPts val="4200"/>
              </a:spcBef>
              <a:buBlip>
                <a:blip r:embed="rId3"/>
              </a:buBlip>
              <a:defRPr sz="6000"/>
            </a:pPr>
            <a:r>
              <a:t>2 Thessalonians 2:9-12: “…power, signs, and lying wonders”</a:t>
            </a:r>
          </a:p>
          <a:p>
            <a:pPr marL="571499" indent="-571499">
              <a:lnSpc>
                <a:spcPct val="120000"/>
              </a:lnSpc>
              <a:spcBef>
                <a:spcPts val="4200"/>
              </a:spcBef>
              <a:buBlip>
                <a:blip r:embed="rId3"/>
              </a:buBlip>
              <a:defRPr sz="6000"/>
            </a:pPr>
            <a:r>
              <a:t>1 John 5:19, “the whole world lies under the sway of the wicked one”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8"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Exiled from heaven"/>
          <p:cNvSpPr txBox="1"/>
          <p:nvPr>
            <p:ph type="title"/>
          </p:nvPr>
        </p:nvSpPr>
        <p:spPr>
          <a:prstGeom prst="rect">
            <a:avLst/>
          </a:prstGeom>
        </p:spPr>
        <p:txBody>
          <a:bodyPr/>
          <a:lstStyle/>
          <a:p>
            <a:pPr/>
            <a:r>
              <a:t>Exiled from heaven</a:t>
            </a:r>
          </a:p>
        </p:txBody>
      </p:sp>
      <p:sp>
        <p:nvSpPr>
          <p:cNvPr id="253" name="Satan and his demons could have an audience with God (e.g. Job and 1 Kings 22:19-23)…"/>
          <p:cNvSpPr txBox="1"/>
          <p:nvPr>
            <p:ph type="body" idx="1"/>
          </p:nvPr>
        </p:nvSpPr>
        <p:spPr>
          <a:prstGeom prst="rect">
            <a:avLst/>
          </a:prstGeom>
        </p:spPr>
        <p:txBody>
          <a:bodyPr/>
          <a:lstStyle/>
          <a:p>
            <a:pPr marL="571499" indent="-571499">
              <a:lnSpc>
                <a:spcPct val="120000"/>
              </a:lnSpc>
              <a:buBlip>
                <a:blip r:embed="rId3"/>
              </a:buBlip>
              <a:defRPr sz="6300"/>
            </a:pPr>
            <a:r>
              <a:t>Satan and his demons could have an audience with God (e.g. Job and 1 Kings 22:19-23)</a:t>
            </a:r>
          </a:p>
          <a:p>
            <a:pPr marL="571499" indent="-571499">
              <a:lnSpc>
                <a:spcPct val="120000"/>
              </a:lnSpc>
              <a:buBlip>
                <a:blip r:embed="rId3"/>
              </a:buBlip>
              <a:defRPr sz="6300"/>
            </a:pPr>
            <a:r>
              <a:t>John 12:31, “Now is the judgment of this world; now the ruler of this world will be cast out.</a:t>
            </a:r>
          </a:p>
          <a:p>
            <a:pPr marL="571499" indent="-571499">
              <a:lnSpc>
                <a:spcPct val="120000"/>
              </a:lnSpc>
              <a:buBlip>
                <a:blip r:embed="rId3"/>
              </a:buBlip>
              <a:defRPr sz="6300"/>
            </a:pPr>
            <a:r>
              <a:t>John 16:11, “of judgment, because the ruler of this world is judged.”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3"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12:10-12: Victory over Satan"/>
          <p:cNvSpPr txBox="1"/>
          <p:nvPr>
            <p:ph type="title"/>
          </p:nvPr>
        </p:nvSpPr>
        <p:spPr>
          <a:prstGeom prst="rect">
            <a:avLst/>
          </a:prstGeom>
        </p:spPr>
        <p:txBody>
          <a:bodyPr/>
          <a:lstStyle/>
          <a:p>
            <a:pPr/>
            <a:r>
              <a:t>12:10-12: Victory over Satan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Four results of the cross"/>
          <p:cNvSpPr txBox="1"/>
          <p:nvPr>
            <p:ph type="title"/>
          </p:nvPr>
        </p:nvSpPr>
        <p:spPr>
          <a:prstGeom prst="rect">
            <a:avLst/>
          </a:prstGeom>
        </p:spPr>
        <p:txBody>
          <a:bodyPr/>
          <a:lstStyle/>
          <a:p>
            <a:pPr/>
            <a:r>
              <a:t>Four results of the cross</a:t>
            </a:r>
          </a:p>
        </p:txBody>
      </p:sp>
      <p:sp>
        <p:nvSpPr>
          <p:cNvPr id="262" name="Salvation - Revelation 7:10, “Salvation belongs to our God who sits on the throne, and to the Lamb!”…"/>
          <p:cNvSpPr txBox="1"/>
          <p:nvPr>
            <p:ph type="body" idx="1"/>
          </p:nvPr>
        </p:nvSpPr>
        <p:spPr>
          <a:prstGeom prst="rect">
            <a:avLst/>
          </a:prstGeom>
        </p:spPr>
        <p:txBody>
          <a:bodyPr/>
          <a:lstStyle/>
          <a:p>
            <a:pPr marL="571499" indent="-571499">
              <a:lnSpc>
                <a:spcPct val="120000"/>
              </a:lnSpc>
              <a:spcBef>
                <a:spcPts val="3600"/>
              </a:spcBef>
              <a:buBlip>
                <a:blip r:embed="rId2"/>
              </a:buBlip>
              <a:defRPr sz="5700"/>
            </a:pPr>
            <a:r>
              <a:t>Salvation - Revelation 7:10, “Salvation belongs to our God who sits on the throne, and to the Lamb!”</a:t>
            </a:r>
          </a:p>
          <a:p>
            <a:pPr marL="571499" indent="-571499">
              <a:lnSpc>
                <a:spcPct val="120000"/>
              </a:lnSpc>
              <a:spcBef>
                <a:spcPts val="3600"/>
              </a:spcBef>
              <a:buBlip>
                <a:blip r:embed="rId2"/>
              </a:buBlip>
              <a:defRPr sz="5700"/>
            </a:pPr>
            <a:r>
              <a:t>Strength and power - Revelation 5:12, "Worthy is the Lamb who was slain To receive </a:t>
            </a:r>
            <a:r>
              <a:rPr i="1" u="sng"/>
              <a:t>power</a:t>
            </a:r>
            <a:r>
              <a:t> and riches and wisdom, And </a:t>
            </a:r>
            <a:r>
              <a:rPr i="1" u="sng"/>
              <a:t>strength</a:t>
            </a:r>
            <a:r>
              <a:t> and honor and glory and blessing!”</a:t>
            </a:r>
          </a:p>
          <a:p>
            <a:pPr marL="571499" indent="-571499">
              <a:lnSpc>
                <a:spcPct val="120000"/>
              </a:lnSpc>
              <a:spcBef>
                <a:spcPts val="3600"/>
              </a:spcBef>
              <a:buBlip>
                <a:blip r:embed="rId2"/>
              </a:buBlip>
              <a:defRPr sz="5700"/>
            </a:pPr>
            <a:r>
              <a:t>The kingdom of our God: Revelation 1:9, “I, John, both your brother and companion in the tribulation and kingdom and patience of Jesus Christ…”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2"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He can accuse us no longer"/>
          <p:cNvSpPr txBox="1"/>
          <p:nvPr>
            <p:ph type="title"/>
          </p:nvPr>
        </p:nvSpPr>
        <p:spPr>
          <a:prstGeom prst="rect">
            <a:avLst/>
          </a:prstGeom>
        </p:spPr>
        <p:txBody>
          <a:bodyPr/>
          <a:lstStyle/>
          <a:p>
            <a:pPr/>
            <a:r>
              <a:t>He can accuse us no longer</a:t>
            </a:r>
          </a:p>
        </p:txBody>
      </p:sp>
      <p:sp>
        <p:nvSpPr>
          <p:cNvPr id="265" name="“What then shall we say to these things? If God is for us, who can be against us? He who did not spare His own Son, but delivered Him up for us all, how shall He not with Him also freely give us all things? Who shall bring a charge against God's elect? I"/>
          <p:cNvSpPr txBox="1"/>
          <p:nvPr>
            <p:ph type="body" idx="1"/>
          </p:nvPr>
        </p:nvSpPr>
        <p:spPr>
          <a:prstGeom prst="rect">
            <a:avLst/>
          </a:prstGeom>
        </p:spPr>
        <p:txBody>
          <a:bodyPr/>
          <a:lstStyle/>
          <a:p>
            <a:pPr marL="0" indent="0" algn="ctr" defTabSz="759459">
              <a:lnSpc>
                <a:spcPct val="110000"/>
              </a:lnSpc>
              <a:spcBef>
                <a:spcPts val="1300"/>
              </a:spcBef>
              <a:buSzTx/>
              <a:buNone/>
              <a:defRPr sz="6348"/>
            </a:pPr>
            <a:r>
              <a:t>“What then shall we say to these things? If God is for us, who can be against us? He who did not spare His own Son, but delivered Him up for us all, how shall He not with Him also freely give us all things? Who shall bring a charge against God's elect? It is God who justifies. Who is he who condemns? It is Christ who died, and furthermore is also risen, who is even at the right hand of God, who also makes intercession for us.” </a:t>
            </a:r>
          </a:p>
          <a:p>
            <a:pPr marL="0" indent="0" algn="ctr" defTabSz="759459">
              <a:lnSpc>
                <a:spcPct val="140000"/>
              </a:lnSpc>
              <a:spcBef>
                <a:spcPts val="0"/>
              </a:spcBef>
              <a:buSzTx/>
              <a:buNone/>
              <a:defRPr i="1" sz="3864">
                <a:solidFill>
                  <a:srgbClr val="9D9D9D"/>
                </a:solidFill>
              </a:defRPr>
            </a:pPr>
            <a:r>
              <a:t>~ Romans 8:31-34</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Three keys to victory"/>
          <p:cNvSpPr txBox="1"/>
          <p:nvPr>
            <p:ph type="title"/>
          </p:nvPr>
        </p:nvSpPr>
        <p:spPr>
          <a:prstGeom prst="rect">
            <a:avLst/>
          </a:prstGeom>
        </p:spPr>
        <p:txBody>
          <a:bodyPr/>
          <a:lstStyle/>
          <a:p>
            <a:pPr/>
            <a:r>
              <a:t>Three keys to victory</a:t>
            </a:r>
          </a:p>
        </p:txBody>
      </p:sp>
      <p:sp>
        <p:nvSpPr>
          <p:cNvPr id="270" name="“by the blood of the Lamb” - Revelation 14:1-4…"/>
          <p:cNvSpPr txBox="1"/>
          <p:nvPr>
            <p:ph type="body" idx="1"/>
          </p:nvPr>
        </p:nvSpPr>
        <p:spPr>
          <a:prstGeom prst="rect">
            <a:avLst/>
          </a:prstGeom>
        </p:spPr>
        <p:txBody>
          <a:bodyPr/>
          <a:lstStyle/>
          <a:p>
            <a:pPr marL="531494" indent="-531494" defTabSz="767715">
              <a:lnSpc>
                <a:spcPct val="110000"/>
              </a:lnSpc>
              <a:spcBef>
                <a:spcPts val="2200"/>
              </a:spcBef>
              <a:buBlip>
                <a:blip r:embed="rId3"/>
              </a:buBlip>
              <a:defRPr sz="5580"/>
            </a:pPr>
            <a:r>
              <a:t>“by the blood of the Lamb” - Revelation 14:1-4</a:t>
            </a:r>
          </a:p>
          <a:p>
            <a:pPr marL="531494" indent="-531494" defTabSz="767715">
              <a:lnSpc>
                <a:spcPct val="110000"/>
              </a:lnSpc>
              <a:spcBef>
                <a:spcPts val="2200"/>
              </a:spcBef>
              <a:buBlip>
                <a:blip r:embed="rId3"/>
              </a:buBlip>
              <a:defRPr sz="5580"/>
            </a:pPr>
            <a:r>
              <a:t>“by the word of their testimony”</a:t>
            </a:r>
          </a:p>
          <a:p>
            <a:pPr lvl="1" marL="1062989" indent="-531494" defTabSz="767715">
              <a:lnSpc>
                <a:spcPct val="110000"/>
              </a:lnSpc>
              <a:spcBef>
                <a:spcPts val="2200"/>
              </a:spcBef>
              <a:buBlip>
                <a:blip r:embed="rId3"/>
              </a:buBlip>
              <a:defRPr sz="5580"/>
            </a:pPr>
            <a:r>
              <a:t>Separate from the word of God - Revelation 6:9, 12:17, 1:9</a:t>
            </a:r>
          </a:p>
          <a:p>
            <a:pPr lvl="1" marL="1062989" indent="-531494" defTabSz="767715">
              <a:lnSpc>
                <a:spcPct val="110000"/>
              </a:lnSpc>
              <a:spcBef>
                <a:spcPts val="2200"/>
              </a:spcBef>
              <a:buBlip>
                <a:blip r:embed="rId3"/>
              </a:buBlip>
              <a:defRPr sz="5580"/>
            </a:pPr>
            <a:r>
              <a:t>1 Timothy 6:13</a:t>
            </a:r>
          </a:p>
          <a:p>
            <a:pPr lvl="1" marL="1062989" indent="-531494" defTabSz="767715">
              <a:lnSpc>
                <a:spcPct val="110000"/>
              </a:lnSpc>
              <a:spcBef>
                <a:spcPts val="2200"/>
              </a:spcBef>
              <a:buBlip>
                <a:blip r:embed="rId3"/>
              </a:buBlip>
              <a:defRPr sz="5580"/>
            </a:pPr>
            <a:r>
              <a:t>They did not recant when faced with death</a:t>
            </a:r>
          </a:p>
          <a:p>
            <a:pPr marL="531494" indent="-531494" defTabSz="767715">
              <a:lnSpc>
                <a:spcPct val="110000"/>
              </a:lnSpc>
              <a:spcBef>
                <a:spcPts val="2200"/>
              </a:spcBef>
              <a:buBlip>
                <a:blip r:embed="rId3"/>
              </a:buBlip>
              <a:defRPr sz="5580"/>
            </a:pPr>
            <a:r>
              <a:t>“they did not love their lives to the death” - Acts 21:13, Philippians 1:21</a:t>
            </a:r>
          </a:p>
          <a:p>
            <a:pPr marL="531494" indent="-531494" defTabSz="767715">
              <a:lnSpc>
                <a:spcPct val="110000"/>
              </a:lnSpc>
              <a:spcBef>
                <a:spcPts val="2200"/>
              </a:spcBef>
              <a:buBlip>
                <a:blip r:embed="rId3"/>
              </a:buBlip>
              <a:defRPr sz="5580"/>
            </a:pPr>
            <a:r>
              <a:t>Jesus shows us the way to this victory - Revelation 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7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7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7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70">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0"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Downstream effects"/>
          <p:cNvSpPr txBox="1"/>
          <p:nvPr>
            <p:ph type="title"/>
          </p:nvPr>
        </p:nvSpPr>
        <p:spPr>
          <a:prstGeom prst="rect">
            <a:avLst/>
          </a:prstGeom>
        </p:spPr>
        <p:txBody>
          <a:bodyPr/>
          <a:lstStyle/>
          <a:p>
            <a:pPr/>
            <a:r>
              <a:t>Downstream effects</a:t>
            </a:r>
          </a:p>
        </p:txBody>
      </p:sp>
      <p:sp>
        <p:nvSpPr>
          <p:cNvPr id="275" name="“Rejoice” and “Woe”…"/>
          <p:cNvSpPr txBox="1"/>
          <p:nvPr>
            <p:ph type="body" idx="1"/>
          </p:nvPr>
        </p:nvSpPr>
        <p:spPr>
          <a:prstGeom prst="rect">
            <a:avLst/>
          </a:prstGeom>
        </p:spPr>
        <p:txBody>
          <a:bodyPr/>
          <a:lstStyle/>
          <a:p>
            <a:pPr marL="571499" indent="-571499">
              <a:lnSpc>
                <a:spcPct val="110000"/>
              </a:lnSpc>
              <a:spcBef>
                <a:spcPts val="2400"/>
              </a:spcBef>
              <a:buBlip>
                <a:blip r:embed="rId3"/>
              </a:buBlip>
              <a:defRPr sz="6000"/>
            </a:pPr>
            <a:r>
              <a:t>“Rejoice” and “Woe”</a:t>
            </a:r>
          </a:p>
          <a:p>
            <a:pPr marL="571499" indent="-571499">
              <a:lnSpc>
                <a:spcPct val="110000"/>
              </a:lnSpc>
              <a:spcBef>
                <a:spcPts val="2400"/>
              </a:spcBef>
              <a:buBlip>
                <a:blip r:embed="rId3"/>
              </a:buBlip>
              <a:defRPr sz="6000"/>
            </a:pPr>
            <a:r>
              <a:t>“…inhabitants of the earth” - those outside the kingdom of God </a:t>
            </a:r>
          </a:p>
          <a:p>
            <a:pPr lvl="1" marL="1142999" indent="-571499">
              <a:lnSpc>
                <a:spcPct val="110000"/>
              </a:lnSpc>
              <a:spcBef>
                <a:spcPts val="2400"/>
              </a:spcBef>
              <a:buBlip>
                <a:blip r:embed="rId3"/>
              </a:buBlip>
              <a:defRPr sz="6000"/>
            </a:pPr>
            <a:r>
              <a:t>Revelation 8:13 and 17:2</a:t>
            </a:r>
          </a:p>
          <a:p>
            <a:pPr lvl="1" marL="1142999" indent="-571499">
              <a:lnSpc>
                <a:spcPct val="110000"/>
              </a:lnSpc>
              <a:spcBef>
                <a:spcPts val="2400"/>
              </a:spcBef>
              <a:buBlip>
                <a:blip r:embed="rId3"/>
              </a:buBlip>
              <a:defRPr sz="6000"/>
            </a:pPr>
            <a:r>
              <a:t>Those who “dwell on the earth” - 3:10, 6:10, 13:8, 13:14, 14:6, 17:8</a:t>
            </a:r>
          </a:p>
          <a:p>
            <a:pPr marL="571499" indent="-571499">
              <a:lnSpc>
                <a:spcPct val="110000"/>
              </a:lnSpc>
              <a:spcBef>
                <a:spcPts val="2400"/>
              </a:spcBef>
              <a:buBlip>
                <a:blip r:embed="rId3"/>
              </a:buBlip>
              <a:defRPr sz="6000"/>
            </a:pPr>
            <a:r>
              <a:t>“…earth and sea” - all of creation would be affected by Satan’s exile</a:t>
            </a:r>
          </a:p>
          <a:p>
            <a:pPr marL="571499" indent="-571499">
              <a:lnSpc>
                <a:spcPct val="110000"/>
              </a:lnSpc>
              <a:spcBef>
                <a:spcPts val="2400"/>
              </a:spcBef>
              <a:buBlip>
                <a:blip r:embed="rId3"/>
              </a:buBlip>
              <a:defRPr sz="6000"/>
            </a:pPr>
            <a:r>
              <a:t>“because he knows that he has a short time”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7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7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7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5"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ummary of 12:1-12"/>
          <p:cNvSpPr txBox="1"/>
          <p:nvPr>
            <p:ph type="title"/>
          </p:nvPr>
        </p:nvSpPr>
        <p:spPr>
          <a:prstGeom prst="rect">
            <a:avLst/>
          </a:prstGeom>
        </p:spPr>
        <p:txBody>
          <a:bodyPr/>
          <a:lstStyle/>
          <a:p>
            <a:pPr/>
            <a:r>
              <a:t>Summary of 12:1-12</a:t>
            </a:r>
          </a:p>
        </p:txBody>
      </p:sp>
      <p:sp>
        <p:nvSpPr>
          <p:cNvPr id="280" name="God preserved a remnant of faithful Israelites who brought His Son into the world…"/>
          <p:cNvSpPr txBox="1"/>
          <p:nvPr>
            <p:ph type="body" idx="1"/>
          </p:nvPr>
        </p:nvSpPr>
        <p:spPr>
          <a:prstGeom prst="rect">
            <a:avLst/>
          </a:prstGeom>
        </p:spPr>
        <p:txBody>
          <a:bodyPr/>
          <a:lstStyle/>
          <a:p>
            <a:pPr marL="508634" indent="-508634" defTabSz="734694">
              <a:lnSpc>
                <a:spcPct val="110000"/>
              </a:lnSpc>
              <a:spcBef>
                <a:spcPts val="2100"/>
              </a:spcBef>
              <a:buBlip>
                <a:blip r:embed="rId3"/>
              </a:buBlip>
              <a:defRPr sz="5340"/>
            </a:pPr>
            <a:r>
              <a:t>God preserved a remnant of faithful Israelites who brought His Son into the world</a:t>
            </a:r>
          </a:p>
          <a:p>
            <a:pPr marL="508634" indent="-508634" defTabSz="734694">
              <a:lnSpc>
                <a:spcPct val="110000"/>
              </a:lnSpc>
              <a:spcBef>
                <a:spcPts val="2100"/>
              </a:spcBef>
              <a:buBlip>
                <a:blip r:embed="rId3"/>
              </a:buBlip>
              <a:defRPr sz="5340"/>
            </a:pPr>
            <a:r>
              <a:t>Satan opposed Jesus and sought His life</a:t>
            </a:r>
          </a:p>
          <a:p>
            <a:pPr marL="508634" indent="-508634" defTabSz="734694">
              <a:lnSpc>
                <a:spcPct val="110000"/>
              </a:lnSpc>
              <a:spcBef>
                <a:spcPts val="2100"/>
              </a:spcBef>
              <a:buBlip>
                <a:blip r:embed="rId3"/>
              </a:buBlip>
              <a:defRPr sz="5340"/>
            </a:pPr>
            <a:r>
              <a:t>The resurrection conquered Satan’s ultimate attempt at stopping Jesus</a:t>
            </a:r>
          </a:p>
          <a:p>
            <a:pPr marL="508634" indent="-508634" defTabSz="734694">
              <a:lnSpc>
                <a:spcPct val="110000"/>
              </a:lnSpc>
              <a:spcBef>
                <a:spcPts val="2100"/>
              </a:spcBef>
              <a:buBlip>
                <a:blip r:embed="rId3"/>
              </a:buBlip>
              <a:defRPr sz="5340"/>
            </a:pPr>
            <a:r>
              <a:t>A heavenly battle paralleled the crucifixion; Satan lost and was cast to the earth</a:t>
            </a:r>
          </a:p>
          <a:p>
            <a:pPr marL="508634" indent="-508634" defTabSz="734694">
              <a:lnSpc>
                <a:spcPct val="110000"/>
              </a:lnSpc>
              <a:spcBef>
                <a:spcPts val="2100"/>
              </a:spcBef>
              <a:buBlip>
                <a:blip r:embed="rId3"/>
              </a:buBlip>
              <a:defRPr sz="5340"/>
            </a:pPr>
            <a:r>
              <a:t>Jesus gives the faithful a strategy to overcome Satan</a:t>
            </a:r>
          </a:p>
          <a:p>
            <a:pPr marL="508634" indent="-508634" defTabSz="734694">
              <a:lnSpc>
                <a:spcPct val="110000"/>
              </a:lnSpc>
              <a:spcBef>
                <a:spcPts val="2100"/>
              </a:spcBef>
              <a:buBlip>
                <a:blip r:embed="rId3"/>
              </a:buBlip>
              <a:defRPr sz="5340"/>
            </a:pPr>
            <a:r>
              <a:t>But Satan’s exile will mean trouble for those outside God’s kingdom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8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8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8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8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0"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ummary of 11:7-18"/>
          <p:cNvSpPr txBox="1"/>
          <p:nvPr>
            <p:ph type="title"/>
          </p:nvPr>
        </p:nvSpPr>
        <p:spPr>
          <a:prstGeom prst="rect">
            <a:avLst/>
          </a:prstGeom>
        </p:spPr>
        <p:txBody>
          <a:bodyPr/>
          <a:lstStyle/>
          <a:p>
            <a:pPr/>
            <a:r>
              <a:t>Summary of 11:7-18</a:t>
            </a:r>
          </a:p>
        </p:txBody>
      </p:sp>
      <p:sp>
        <p:nvSpPr>
          <p:cNvPr id="163" name="For a millennium, Latin was the only language permitted for Bible translations…"/>
          <p:cNvSpPr txBox="1"/>
          <p:nvPr>
            <p:ph type="body" idx="1"/>
          </p:nvPr>
        </p:nvSpPr>
        <p:spPr>
          <a:prstGeom prst="rect">
            <a:avLst/>
          </a:prstGeom>
        </p:spPr>
        <p:txBody>
          <a:bodyPr/>
          <a:lstStyle/>
          <a:p>
            <a:pPr marL="531494" indent="-531494" defTabSz="767715">
              <a:lnSpc>
                <a:spcPct val="110000"/>
              </a:lnSpc>
              <a:spcBef>
                <a:spcPts val="2200"/>
              </a:spcBef>
              <a:buBlip>
                <a:blip r:embed="rId3"/>
              </a:buBlip>
              <a:defRPr sz="5580"/>
            </a:pPr>
            <a:r>
              <a:t>For a millennium, Latin was the only language permitted for Bible translations</a:t>
            </a:r>
          </a:p>
          <a:p>
            <a:pPr marL="531494" indent="-531494" defTabSz="767715">
              <a:lnSpc>
                <a:spcPct val="110000"/>
              </a:lnSpc>
              <a:spcBef>
                <a:spcPts val="2200"/>
              </a:spcBef>
              <a:buBlip>
                <a:blip r:embed="rId3"/>
              </a:buBlip>
              <a:defRPr sz="5580"/>
            </a:pPr>
            <a:r>
              <a:t>The Roman church used the secular powers of Europe to suppress minority sects who appealed to the Bible as their authority</a:t>
            </a:r>
          </a:p>
          <a:p>
            <a:pPr marL="531494" indent="-531494" defTabSz="767715">
              <a:lnSpc>
                <a:spcPct val="110000"/>
              </a:lnSpc>
              <a:spcBef>
                <a:spcPts val="2200"/>
              </a:spcBef>
              <a:buBlip>
                <a:blip r:embed="rId3"/>
              </a:buBlip>
              <a:defRPr sz="5580"/>
            </a:pPr>
            <a:r>
              <a:t>With the invention of the printing press and the growth of translations into other languages, God freed and preserved the Bible</a:t>
            </a:r>
          </a:p>
          <a:p>
            <a:pPr marL="531494" indent="-531494" defTabSz="767715">
              <a:lnSpc>
                <a:spcPct val="110000"/>
              </a:lnSpc>
              <a:spcBef>
                <a:spcPts val="2200"/>
              </a:spcBef>
              <a:buBlip>
                <a:blip r:embed="rId3"/>
              </a:buBlip>
              <a:defRPr sz="5580"/>
            </a:pPr>
            <a:r>
              <a:t>The widespread availability of the Bible led to the Reformation which shook the apostate church and broke its hegemony in Europe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A new vision"/>
          <p:cNvSpPr txBox="1"/>
          <p:nvPr>
            <p:ph type="title"/>
          </p:nvPr>
        </p:nvSpPr>
        <p:spPr>
          <a:prstGeom prst="rect">
            <a:avLst/>
          </a:prstGeom>
        </p:spPr>
        <p:txBody>
          <a:bodyPr/>
          <a:lstStyle/>
          <a:p>
            <a:pPr/>
            <a:r>
              <a:t>A new vision</a:t>
            </a:r>
          </a:p>
        </p:txBody>
      </p:sp>
      <p:sp>
        <p:nvSpPr>
          <p:cNvPr id="168" name="Vision 1, Revelation 1:12, “Then I turned to see the voice that spoke with me. And having turned I saw seven golden lampstands,…"/>
          <p:cNvSpPr txBox="1"/>
          <p:nvPr>
            <p:ph type="body" idx="1"/>
          </p:nvPr>
        </p:nvSpPr>
        <p:spPr>
          <a:prstGeom prst="rect">
            <a:avLst/>
          </a:prstGeom>
        </p:spPr>
        <p:txBody>
          <a:bodyPr/>
          <a:lstStyle/>
          <a:p>
            <a:pPr marL="571499" indent="-571499">
              <a:lnSpc>
                <a:spcPct val="120000"/>
              </a:lnSpc>
              <a:spcBef>
                <a:spcPts val="3600"/>
              </a:spcBef>
              <a:buBlip>
                <a:blip r:embed="rId3"/>
              </a:buBlip>
              <a:defRPr sz="6200"/>
            </a:pPr>
            <a:r>
              <a:t>Vision 1, Revelation 1:12, “Then I turned to see the voice that spoke with me. And having turned I saw seven golden lampstands,</a:t>
            </a:r>
          </a:p>
          <a:p>
            <a:pPr marL="571499" indent="-571499">
              <a:lnSpc>
                <a:spcPct val="120000"/>
              </a:lnSpc>
              <a:spcBef>
                <a:spcPts val="3600"/>
              </a:spcBef>
              <a:buBlip>
                <a:blip r:embed="rId3"/>
              </a:buBlip>
              <a:defRPr sz="6200"/>
            </a:pPr>
            <a:r>
              <a:t>Vision 2, Revelation 4:1, “After these things I looked, and behold, a door standing open in heaven. And the first voice which I heard was like a trumpet speaking with me…”</a:t>
            </a:r>
          </a:p>
          <a:p>
            <a:pPr marL="571499" indent="-571499">
              <a:lnSpc>
                <a:spcPct val="120000"/>
              </a:lnSpc>
              <a:spcBef>
                <a:spcPts val="3600"/>
              </a:spcBef>
              <a:buBlip>
                <a:blip r:embed="rId3"/>
              </a:buBlip>
              <a:defRPr sz="6200"/>
            </a:pPr>
            <a:r>
              <a:t>Vision 3, Revelation 12:1, “Now a great sign appeared in heaven…”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8"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Vision 3 is set up by trumpet #6"/>
          <p:cNvSpPr txBox="1"/>
          <p:nvPr>
            <p:ph type="title"/>
          </p:nvPr>
        </p:nvSpPr>
        <p:spPr>
          <a:prstGeom prst="rect">
            <a:avLst/>
          </a:prstGeom>
        </p:spPr>
        <p:txBody>
          <a:bodyPr/>
          <a:lstStyle/>
          <a:p>
            <a:pPr/>
            <a:r>
              <a:t>Vision 3 is set up by trumpet #6</a:t>
            </a:r>
          </a:p>
        </p:txBody>
      </p:sp>
      <p:sp>
        <p:nvSpPr>
          <p:cNvPr id="173" name="Revelation 10…"/>
          <p:cNvSpPr txBox="1"/>
          <p:nvPr>
            <p:ph type="body" idx="1"/>
          </p:nvPr>
        </p:nvSpPr>
        <p:spPr>
          <a:prstGeom prst="rect">
            <a:avLst/>
          </a:prstGeom>
        </p:spPr>
        <p:txBody>
          <a:bodyPr/>
          <a:lstStyle/>
          <a:p>
            <a:pPr lvl="1" marL="1074419" indent="-537209" defTabSz="775969">
              <a:lnSpc>
                <a:spcPct val="110000"/>
              </a:lnSpc>
              <a:spcBef>
                <a:spcPts val="2200"/>
              </a:spcBef>
              <a:buBlip>
                <a:blip r:embed="rId3"/>
              </a:buBlip>
              <a:defRPr sz="5640"/>
            </a:pPr>
            <a:r>
              <a:t>Revelation 10</a:t>
            </a:r>
          </a:p>
          <a:p>
            <a:pPr lvl="2" marL="1611630" indent="-537209" defTabSz="775969">
              <a:lnSpc>
                <a:spcPct val="110000"/>
              </a:lnSpc>
              <a:spcBef>
                <a:spcPts val="2200"/>
              </a:spcBef>
              <a:buBlip>
                <a:blip r:embed="rId3"/>
              </a:buBlip>
              <a:defRPr sz="5640"/>
            </a:pPr>
            <a:r>
              <a:t>John sees an angel with an open book, seven thunders respond, </a:t>
            </a:r>
          </a:p>
          <a:p>
            <a:pPr lvl="2" marL="1611630" indent="-537209" defTabSz="775969">
              <a:lnSpc>
                <a:spcPct val="110000"/>
              </a:lnSpc>
              <a:spcBef>
                <a:spcPts val="2200"/>
              </a:spcBef>
              <a:buBlip>
                <a:blip r:embed="rId3"/>
              </a:buBlip>
              <a:defRPr sz="5640"/>
            </a:pPr>
            <a:r>
              <a:t>John eats the book and is told to “You must prophesy again about many peoples, nations, tongues, and kings.” (Revelation 10:11)</a:t>
            </a:r>
          </a:p>
          <a:p>
            <a:pPr lvl="1" marL="1074419" indent="-537209" defTabSz="775969">
              <a:lnSpc>
                <a:spcPct val="110000"/>
              </a:lnSpc>
              <a:spcBef>
                <a:spcPts val="2200"/>
              </a:spcBef>
              <a:buBlip>
                <a:blip r:embed="rId3"/>
              </a:buBlip>
              <a:defRPr sz="5640"/>
            </a:pPr>
            <a:r>
              <a:t>Revelation 11 introduces</a:t>
            </a:r>
          </a:p>
          <a:p>
            <a:pPr lvl="2" marL="1611630" indent="-537209" defTabSz="775969">
              <a:lnSpc>
                <a:spcPct val="110000"/>
              </a:lnSpc>
              <a:spcBef>
                <a:spcPts val="2200"/>
              </a:spcBef>
              <a:buBlip>
                <a:blip r:embed="rId3"/>
              </a:buBlip>
              <a:defRPr sz="5640"/>
            </a:pPr>
            <a:r>
              <a:t>The beast who oppresses and attempts to eliminate the two witnesses</a:t>
            </a:r>
          </a:p>
          <a:p>
            <a:pPr lvl="2" marL="1611630" indent="-537209" defTabSz="775969">
              <a:lnSpc>
                <a:spcPct val="110000"/>
              </a:lnSpc>
              <a:spcBef>
                <a:spcPts val="2200"/>
              </a:spcBef>
              <a:buBlip>
                <a:blip r:embed="rId3"/>
              </a:buBlip>
              <a:defRPr sz="5640"/>
            </a:pPr>
            <a:r>
              <a:t>The period of 1,260 years.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more details about the beast"/>
          <p:cNvSpPr txBox="1"/>
          <p:nvPr>
            <p:ph type="title"/>
          </p:nvPr>
        </p:nvSpPr>
        <p:spPr>
          <a:prstGeom prst="rect">
            <a:avLst/>
          </a:prstGeom>
        </p:spPr>
        <p:txBody>
          <a:bodyPr/>
          <a:lstStyle/>
          <a:p>
            <a:pPr/>
            <a:r>
              <a:t>more details about the beast</a:t>
            </a:r>
          </a:p>
        </p:txBody>
      </p:sp>
      <p:sp>
        <p:nvSpPr>
          <p:cNvPr id="178" name="Chapter 12…"/>
          <p:cNvSpPr txBox="1"/>
          <p:nvPr>
            <p:ph type="body" idx="1"/>
          </p:nvPr>
        </p:nvSpPr>
        <p:spPr>
          <a:prstGeom prst="rect">
            <a:avLst/>
          </a:prstGeom>
        </p:spPr>
        <p:txBody>
          <a:bodyPr/>
          <a:lstStyle/>
          <a:p>
            <a:pPr>
              <a:lnSpc>
                <a:spcPct val="110000"/>
              </a:lnSpc>
              <a:spcBef>
                <a:spcPts val="2500"/>
              </a:spcBef>
              <a:buBlip>
                <a:blip r:embed="rId3"/>
              </a:buBlip>
              <a:defRPr sz="5200"/>
            </a:pPr>
            <a:r>
              <a:t>Chapter 12 </a:t>
            </a:r>
          </a:p>
          <a:p>
            <a:pPr lvl="1">
              <a:lnSpc>
                <a:spcPct val="110000"/>
              </a:lnSpc>
              <a:spcBef>
                <a:spcPts val="2500"/>
              </a:spcBef>
              <a:buBlip>
                <a:blip r:embed="rId3"/>
              </a:buBlip>
              <a:defRPr sz="5200"/>
            </a:pPr>
            <a:r>
              <a:t>Depicts Satan as a seven-headed, ten-horned dragon</a:t>
            </a:r>
          </a:p>
          <a:p>
            <a:pPr lvl="1">
              <a:lnSpc>
                <a:spcPct val="110000"/>
              </a:lnSpc>
              <a:spcBef>
                <a:spcPts val="2500"/>
              </a:spcBef>
              <a:buBlip>
                <a:blip r:embed="rId3"/>
              </a:buBlip>
              <a:defRPr sz="5200"/>
            </a:pPr>
            <a:r>
              <a:t>Satan manifests his power in the beast (seven heads, ten horns)</a:t>
            </a:r>
          </a:p>
          <a:p>
            <a:pPr>
              <a:lnSpc>
                <a:spcPct val="110000"/>
              </a:lnSpc>
              <a:spcBef>
                <a:spcPts val="2500"/>
              </a:spcBef>
              <a:buBlip>
                <a:blip r:embed="rId3"/>
              </a:buBlip>
              <a:defRPr sz="5200"/>
            </a:pPr>
            <a:r>
              <a:t>Chapter 13</a:t>
            </a:r>
          </a:p>
          <a:p>
            <a:pPr lvl="1">
              <a:lnSpc>
                <a:spcPct val="110000"/>
              </a:lnSpc>
              <a:spcBef>
                <a:spcPts val="2500"/>
              </a:spcBef>
              <a:buBlip>
                <a:blip r:embed="rId3"/>
              </a:buBlip>
              <a:defRPr sz="5200"/>
            </a:pPr>
            <a:r>
              <a:t>A more detailed description of the beast and his objectives</a:t>
            </a:r>
          </a:p>
          <a:p>
            <a:pPr lvl="1">
              <a:lnSpc>
                <a:spcPct val="110000"/>
              </a:lnSpc>
              <a:spcBef>
                <a:spcPts val="2500"/>
              </a:spcBef>
              <a:buBlip>
                <a:blip r:embed="rId3"/>
              </a:buBlip>
              <a:defRPr sz="5200"/>
            </a:pPr>
            <a:r>
              <a:t>Introduced to a second beast who works together with the first beast.</a:t>
            </a:r>
          </a:p>
          <a:p>
            <a:pPr>
              <a:lnSpc>
                <a:spcPct val="110000"/>
              </a:lnSpc>
              <a:spcBef>
                <a:spcPts val="2500"/>
              </a:spcBef>
              <a:buBlip>
                <a:blip r:embed="rId3"/>
              </a:buBlip>
              <a:defRPr sz="5200"/>
            </a:pPr>
            <a:r>
              <a:t>Chapter 14 - judgment day, assurances to those who resist the beast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7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12:1-2: The woman"/>
          <p:cNvSpPr txBox="1"/>
          <p:nvPr>
            <p:ph type="title"/>
          </p:nvPr>
        </p:nvSpPr>
        <p:spPr>
          <a:prstGeom prst="rect">
            <a:avLst/>
          </a:prstGeom>
        </p:spPr>
        <p:txBody>
          <a:bodyPr/>
          <a:lstStyle/>
          <a:p>
            <a:pPr/>
            <a:r>
              <a:t>12:1-2: The woman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A woman with child"/>
          <p:cNvSpPr txBox="1"/>
          <p:nvPr>
            <p:ph type="title"/>
          </p:nvPr>
        </p:nvSpPr>
        <p:spPr>
          <a:prstGeom prst="rect">
            <a:avLst/>
          </a:prstGeom>
        </p:spPr>
        <p:txBody>
          <a:bodyPr/>
          <a:lstStyle/>
          <a:p>
            <a:pPr/>
            <a:r>
              <a:t>A woman with child</a:t>
            </a:r>
          </a:p>
        </p:txBody>
      </p:sp>
      <p:sp>
        <p:nvSpPr>
          <p:cNvPr id="187" name="In the OT, a woman is used to represent either Israel’s…"/>
          <p:cNvSpPr txBox="1"/>
          <p:nvPr>
            <p:ph type="body" idx="1"/>
          </p:nvPr>
        </p:nvSpPr>
        <p:spPr>
          <a:prstGeom prst="rect">
            <a:avLst/>
          </a:prstGeom>
        </p:spPr>
        <p:txBody>
          <a:bodyPr/>
          <a:lstStyle/>
          <a:p>
            <a:pPr marL="571499" indent="-571499">
              <a:lnSpc>
                <a:spcPct val="120000"/>
              </a:lnSpc>
              <a:spcBef>
                <a:spcPts val="4800"/>
              </a:spcBef>
              <a:buBlip>
                <a:blip r:embed="rId3"/>
              </a:buBlip>
              <a:defRPr sz="6000"/>
            </a:pPr>
            <a:r>
              <a:t>In the OT, a woman is used to represent either Israel’s </a:t>
            </a:r>
          </a:p>
          <a:p>
            <a:pPr lvl="1" marL="1142999" indent="-571499">
              <a:lnSpc>
                <a:spcPct val="120000"/>
              </a:lnSpc>
              <a:spcBef>
                <a:spcPts val="4800"/>
              </a:spcBef>
              <a:buBlip>
                <a:blip r:embed="rId3"/>
              </a:buBlip>
              <a:defRPr sz="6000"/>
            </a:pPr>
            <a:r>
              <a:t>Faithful relationship with God (Isaiah 54:5) </a:t>
            </a:r>
          </a:p>
          <a:p>
            <a:pPr lvl="1" marL="1142999" indent="-571499">
              <a:lnSpc>
                <a:spcPct val="120000"/>
              </a:lnSpc>
              <a:spcBef>
                <a:spcPts val="4800"/>
              </a:spcBef>
              <a:buBlip>
                <a:blip r:embed="rId3"/>
              </a:buBlip>
              <a:defRPr sz="6000"/>
            </a:pPr>
            <a:r>
              <a:t>Or her unfaithfulness (Jeremiah 3:20)</a:t>
            </a:r>
          </a:p>
          <a:p>
            <a:pPr marL="571499" indent="-571499">
              <a:lnSpc>
                <a:spcPct val="120000"/>
              </a:lnSpc>
              <a:spcBef>
                <a:spcPts val="4800"/>
              </a:spcBef>
              <a:buBlip>
                <a:blip r:embed="rId3"/>
              </a:buBlip>
              <a:defRPr sz="6000"/>
            </a:pPr>
            <a:r>
              <a:t>Contrasted with the harlot in chapter 17 — a symbol of apostasy</a:t>
            </a:r>
          </a:p>
          <a:p>
            <a:pPr marL="571499" indent="-571499">
              <a:lnSpc>
                <a:spcPct val="120000"/>
              </a:lnSpc>
              <a:spcBef>
                <a:spcPts val="4800"/>
              </a:spcBef>
              <a:buBlip>
                <a:blip r:embed="rId3"/>
              </a:buBlip>
              <a:defRPr sz="6000"/>
            </a:pPr>
            <a:r>
              <a:t>Two cities and two women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e is arrayed with heavenly glory"/>
          <p:cNvSpPr txBox="1"/>
          <p:nvPr>
            <p:ph type="title"/>
          </p:nvPr>
        </p:nvSpPr>
        <p:spPr>
          <a:prstGeom prst="rect">
            <a:avLst/>
          </a:prstGeom>
        </p:spPr>
        <p:txBody>
          <a:bodyPr/>
          <a:lstStyle/>
          <a:p>
            <a:pPr/>
            <a:r>
              <a:t>She is arrayed with heavenly glory</a:t>
            </a:r>
          </a:p>
        </p:txBody>
      </p:sp>
      <p:sp>
        <p:nvSpPr>
          <p:cNvPr id="192" name="“…clothed with the sun” - superior light…"/>
          <p:cNvSpPr txBox="1"/>
          <p:nvPr>
            <p:ph type="body" idx="1"/>
          </p:nvPr>
        </p:nvSpPr>
        <p:spPr>
          <a:prstGeom prst="rect">
            <a:avLst/>
          </a:prstGeom>
        </p:spPr>
        <p:txBody>
          <a:bodyPr/>
          <a:lstStyle/>
          <a:p>
            <a:pPr marL="571499" indent="-571499">
              <a:lnSpc>
                <a:spcPct val="120000"/>
              </a:lnSpc>
              <a:spcBef>
                <a:spcPts val="4800"/>
              </a:spcBef>
              <a:buBlip>
                <a:blip r:embed="rId3"/>
              </a:buBlip>
              <a:defRPr sz="6000"/>
            </a:pPr>
            <a:r>
              <a:t>“…clothed with the sun” - superior light</a:t>
            </a:r>
          </a:p>
          <a:p>
            <a:pPr marL="571499" indent="-571499">
              <a:lnSpc>
                <a:spcPct val="120000"/>
              </a:lnSpc>
              <a:spcBef>
                <a:spcPts val="4800"/>
              </a:spcBef>
              <a:buBlip>
                <a:blip r:embed="rId3"/>
              </a:buBlip>
              <a:defRPr sz="6000"/>
            </a:pPr>
            <a:r>
              <a:t>“…moon under her feet” - inferior light</a:t>
            </a:r>
          </a:p>
          <a:p>
            <a:pPr marL="571499" indent="-571499">
              <a:lnSpc>
                <a:spcPct val="120000"/>
              </a:lnSpc>
              <a:spcBef>
                <a:spcPts val="4800"/>
              </a:spcBef>
              <a:buBlip>
                <a:blip r:embed="rId3"/>
              </a:buBlip>
              <a:defRPr sz="6000"/>
            </a:pPr>
            <a:r>
              <a:t>“…garland of twelve stars” - 12 tribes, 12 apostles</a:t>
            </a:r>
          </a:p>
          <a:p>
            <a:pPr marL="571499" indent="-571499">
              <a:lnSpc>
                <a:spcPct val="120000"/>
              </a:lnSpc>
              <a:spcBef>
                <a:spcPts val="4800"/>
              </a:spcBef>
              <a:buBlip>
                <a:blip r:embed="rId3"/>
              </a:buBlip>
              <a:defRPr sz="6000"/>
            </a:pPr>
            <a:r>
              <a:t>Sun, moon, and stars — a nation, a people (recall Genesis 37:9-10)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2" grpId="1"/>
    </p:bldLst>
  </p:timing>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